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66600" cy="6858000"/>
  <p:notesSz cx="121666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971" y="2125980"/>
            <a:ext cx="1034700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40480"/>
            <a:ext cx="852106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585" y="5877153"/>
            <a:ext cx="2273554" cy="980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622"/>
            <a:ext cx="12169140" cy="81655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95585" y="5877153"/>
            <a:ext cx="2273554" cy="980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401" y="201930"/>
            <a:ext cx="1118214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355" y="1147317"/>
            <a:ext cx="6480175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069" y="951103"/>
            <a:ext cx="103784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85"/>
              </a:spcBef>
            </a:pPr>
            <a:r>
              <a:rPr sz="4800" dirty="0" err="1">
                <a:solidFill>
                  <a:srgbClr val="001F5F"/>
                </a:solidFill>
              </a:rPr>
              <a:t>Дворовые</a:t>
            </a:r>
            <a:r>
              <a:rPr sz="4800" spc="-65" dirty="0">
                <a:solidFill>
                  <a:srgbClr val="001F5F"/>
                </a:solidFill>
              </a:rPr>
              <a:t> </a:t>
            </a:r>
            <a:r>
              <a:rPr sz="4800" spc="-10" dirty="0">
                <a:solidFill>
                  <a:srgbClr val="001F5F"/>
                </a:solidFill>
              </a:rPr>
              <a:t>территории</a:t>
            </a:r>
            <a:endParaRPr sz="4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"/>
            <a:ext cx="12169140" cy="9046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500" y="1744877"/>
            <a:ext cx="5766052" cy="3493002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7BBEEB9-63BE-EE45-DF47-DF7817338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27779" r="43716" b="9999"/>
          <a:stretch/>
        </p:blipFill>
        <p:spPr bwMode="auto">
          <a:xfrm>
            <a:off x="7061199" y="2587295"/>
            <a:ext cx="51054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212B394-0FE3-61DB-76DD-F1D22E9CD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7090" b="56667"/>
          <a:stretch/>
        </p:blipFill>
        <p:spPr bwMode="auto">
          <a:xfrm>
            <a:off x="2806700" y="3920784"/>
            <a:ext cx="4343400" cy="2971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45" dirty="0"/>
              <a:t> </a:t>
            </a:r>
            <a:r>
              <a:rPr dirty="0"/>
              <a:t>поведения</a:t>
            </a:r>
            <a:r>
              <a:rPr spc="-140" dirty="0"/>
              <a:t> </a:t>
            </a:r>
            <a:r>
              <a:rPr dirty="0"/>
              <a:t>на</a:t>
            </a:r>
            <a:r>
              <a:rPr spc="-130" dirty="0"/>
              <a:t> </a:t>
            </a:r>
            <a:r>
              <a:rPr dirty="0"/>
              <a:t>дворовых</a:t>
            </a:r>
            <a:r>
              <a:rPr spc="-130" dirty="0"/>
              <a:t> </a:t>
            </a:r>
            <a:r>
              <a:rPr spc="-10" dirty="0"/>
              <a:t>территориях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100"/>
              </a:spcBef>
              <a:tabLst>
                <a:tab pos="4655820" algn="l"/>
              </a:tabLst>
            </a:pPr>
            <a:r>
              <a:rPr dirty="0"/>
              <a:t>Перед</a:t>
            </a:r>
            <a:r>
              <a:rPr spc="-105" dirty="0"/>
              <a:t> </a:t>
            </a:r>
            <a:r>
              <a:rPr spc="-10" dirty="0"/>
              <a:t>прогулкой</a:t>
            </a:r>
            <a:r>
              <a:rPr spc="-65" dirty="0"/>
              <a:t> </a:t>
            </a:r>
            <a:r>
              <a:rPr spc="-10" dirty="0"/>
              <a:t>объяснить</a:t>
            </a:r>
            <a:r>
              <a:rPr dirty="0"/>
              <a:t>	</a:t>
            </a:r>
            <a:r>
              <a:rPr spc="-10" dirty="0"/>
              <a:t>ребѐнку:</a:t>
            </a: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pc="-10" dirty="0"/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b="0" dirty="0">
                <a:latin typeface="Times New Roman"/>
                <a:cs typeface="Times New Roman"/>
              </a:rPr>
              <a:t>Если</a:t>
            </a:r>
            <a:r>
              <a:rPr b="0" spc="155" dirty="0">
                <a:latin typeface="Times New Roman"/>
                <a:cs typeface="Times New Roman"/>
              </a:rPr>
              <a:t>  </a:t>
            </a:r>
            <a:r>
              <a:rPr b="0" dirty="0">
                <a:latin typeface="Times New Roman"/>
                <a:cs typeface="Times New Roman"/>
              </a:rPr>
              <a:t>во</a:t>
            </a:r>
            <a:r>
              <a:rPr b="0" spc="160" dirty="0">
                <a:latin typeface="Times New Roman"/>
                <a:cs typeface="Times New Roman"/>
              </a:rPr>
              <a:t>  </a:t>
            </a:r>
            <a:r>
              <a:rPr b="0" dirty="0">
                <a:latin typeface="Times New Roman"/>
                <a:cs typeface="Times New Roman"/>
              </a:rPr>
              <a:t>время</a:t>
            </a:r>
            <a:r>
              <a:rPr b="0" spc="155" dirty="0">
                <a:latin typeface="Times New Roman"/>
                <a:cs typeface="Times New Roman"/>
              </a:rPr>
              <a:t>  </a:t>
            </a:r>
            <a:r>
              <a:rPr b="0" dirty="0">
                <a:latin typeface="Times New Roman"/>
                <a:cs typeface="Times New Roman"/>
              </a:rPr>
              <a:t>игр</a:t>
            </a:r>
            <a:r>
              <a:rPr b="0" spc="155" dirty="0">
                <a:latin typeface="Times New Roman"/>
                <a:cs typeface="Times New Roman"/>
              </a:rPr>
              <a:t>  </a:t>
            </a:r>
            <a:r>
              <a:rPr b="0" dirty="0">
                <a:latin typeface="Times New Roman"/>
                <a:cs typeface="Times New Roman"/>
              </a:rPr>
              <a:t>укатился</a:t>
            </a:r>
            <a:r>
              <a:rPr b="0" spc="155" dirty="0">
                <a:latin typeface="Times New Roman"/>
                <a:cs typeface="Times New Roman"/>
              </a:rPr>
              <a:t>  </a:t>
            </a:r>
            <a:r>
              <a:rPr b="0" dirty="0">
                <a:latin typeface="Times New Roman"/>
                <a:cs typeface="Times New Roman"/>
              </a:rPr>
              <a:t>мяч,</a:t>
            </a:r>
            <a:r>
              <a:rPr b="0" spc="160" dirty="0">
                <a:latin typeface="Times New Roman"/>
                <a:cs typeface="Times New Roman"/>
              </a:rPr>
              <a:t>  </a:t>
            </a:r>
            <a:r>
              <a:rPr b="0" spc="-25" dirty="0">
                <a:latin typeface="Times New Roman"/>
                <a:cs typeface="Times New Roman"/>
              </a:rPr>
              <a:t>самокат, </a:t>
            </a:r>
            <a:r>
              <a:rPr b="0" dirty="0">
                <a:latin typeface="Times New Roman"/>
                <a:cs typeface="Times New Roman"/>
              </a:rPr>
              <a:t>игрушки</a:t>
            </a:r>
            <a:r>
              <a:rPr b="0" spc="5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на</a:t>
            </a:r>
            <a:r>
              <a:rPr b="0" spc="5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проезжую</a:t>
            </a:r>
            <a:r>
              <a:rPr b="0" spc="5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часть</a:t>
            </a:r>
            <a:r>
              <a:rPr b="0" spc="5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5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не</a:t>
            </a:r>
            <a:r>
              <a:rPr b="0" spc="5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бежать</a:t>
            </a:r>
            <a:r>
              <a:rPr b="0" spc="59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за </a:t>
            </a:r>
            <a:r>
              <a:rPr b="0" dirty="0">
                <a:latin typeface="Times New Roman"/>
                <a:cs typeface="Times New Roman"/>
              </a:rPr>
              <a:t>ними!</a:t>
            </a:r>
            <a:r>
              <a:rPr b="0" spc="254" dirty="0">
                <a:latin typeface="Times New Roman"/>
                <a:cs typeface="Times New Roman"/>
              </a:rPr>
              <a:t>   </a:t>
            </a:r>
            <a:r>
              <a:rPr b="0" dirty="0">
                <a:latin typeface="Times New Roman"/>
                <a:cs typeface="Times New Roman"/>
              </a:rPr>
              <a:t>Это</a:t>
            </a:r>
            <a:r>
              <a:rPr b="0" spc="260" dirty="0">
                <a:latin typeface="Times New Roman"/>
                <a:cs typeface="Times New Roman"/>
              </a:rPr>
              <a:t>   </a:t>
            </a:r>
            <a:r>
              <a:rPr b="0" dirty="0">
                <a:latin typeface="Times New Roman"/>
                <a:cs typeface="Times New Roman"/>
              </a:rPr>
              <a:t>опасно</a:t>
            </a:r>
            <a:r>
              <a:rPr b="0" spc="254" dirty="0">
                <a:latin typeface="Times New Roman"/>
                <a:cs typeface="Times New Roman"/>
              </a:rPr>
              <a:t>  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254" dirty="0">
                <a:latin typeface="Times New Roman"/>
                <a:cs typeface="Times New Roman"/>
              </a:rPr>
              <a:t>   </a:t>
            </a:r>
            <a:r>
              <a:rPr b="0" dirty="0">
                <a:latin typeface="Times New Roman"/>
                <a:cs typeface="Times New Roman"/>
              </a:rPr>
              <a:t>жизни!</a:t>
            </a:r>
            <a:r>
              <a:rPr b="0" spc="265" dirty="0">
                <a:latin typeface="Times New Roman"/>
                <a:cs typeface="Times New Roman"/>
              </a:rPr>
              <a:t>   </a:t>
            </a:r>
            <a:r>
              <a:rPr b="0" spc="-10" dirty="0">
                <a:latin typeface="Times New Roman"/>
                <a:cs typeface="Times New Roman"/>
              </a:rPr>
              <a:t>Нужно </a:t>
            </a:r>
            <a:r>
              <a:rPr b="0" dirty="0">
                <a:latin typeface="Times New Roman"/>
                <a:cs typeface="Times New Roman"/>
              </a:rPr>
              <a:t>обратиться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к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родителю.</a:t>
            </a: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001F5F"/>
              </a:buClr>
              <a:buFont typeface="Wingdings"/>
              <a:buChar char=""/>
            </a:pPr>
            <a:endParaRPr b="0" spc="-1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5600" algn="l"/>
                <a:tab pos="431165" algn="l"/>
              </a:tabLst>
            </a:pPr>
            <a:r>
              <a:rPr b="0" dirty="0">
                <a:latin typeface="Times New Roman"/>
                <a:cs typeface="Times New Roman"/>
              </a:rPr>
              <a:t>	Вещь</a:t>
            </a:r>
            <a:r>
              <a:rPr b="0" spc="1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(игрушка,</a:t>
            </a:r>
            <a:r>
              <a:rPr b="0" spc="1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мяч,</a:t>
            </a:r>
            <a:r>
              <a:rPr b="0" spc="1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самокат,</a:t>
            </a:r>
            <a:r>
              <a:rPr b="0" spc="1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телефон</a:t>
            </a:r>
            <a:r>
              <a:rPr b="0" spc="1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</a:t>
            </a:r>
            <a:r>
              <a:rPr b="0" spc="1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т.д.) </a:t>
            </a:r>
            <a:r>
              <a:rPr b="0" dirty="0">
                <a:latin typeface="Times New Roman"/>
                <a:cs typeface="Times New Roman"/>
              </a:rPr>
              <a:t>можно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приобрести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новую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или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починить.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455" y="4927853"/>
            <a:ext cx="686117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9914" marR="5080" indent="-184785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Самое</a:t>
            </a:r>
            <a:r>
              <a:rPr sz="4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дорогое,</a:t>
            </a:r>
            <a:r>
              <a:rPr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что</a:t>
            </a:r>
            <a:r>
              <a:rPr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нас</a:t>
            </a:r>
            <a:r>
              <a:rPr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есть</a:t>
            </a:r>
            <a:r>
              <a:rPr sz="4000" spc="-50" dirty="0">
                <a:solidFill>
                  <a:srgbClr val="FF0000"/>
                </a:solidFill>
                <a:latin typeface="Times New Roman"/>
                <a:cs typeface="Times New Roman"/>
              </a:rPr>
              <a:t> –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4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ЖИЗНЬ!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7370" y="1601724"/>
            <a:ext cx="4684778" cy="3305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88" y="949197"/>
            <a:ext cx="8509000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Безопасный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«Дом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сад/школа,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дом»</a:t>
            </a:r>
            <a:endParaRPr sz="2400">
              <a:latin typeface="Times New Roman"/>
              <a:cs typeface="Times New Roman"/>
            </a:endParaRPr>
          </a:p>
          <a:p>
            <a:pPr marL="317500" marR="1506220" indent="-304800">
              <a:lnSpc>
                <a:spcPct val="100000"/>
              </a:lnSpc>
              <a:buFont typeface="Wingdings"/>
              <a:buChar char=""/>
              <a:tabLst>
                <a:tab pos="317500" algn="l"/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При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выходе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держать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взрослого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руку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(дети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лет)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1139825" algn="l"/>
                <a:tab pos="2313940" algn="l"/>
                <a:tab pos="2845435" algn="l"/>
                <a:tab pos="4258945" algn="l"/>
                <a:tab pos="6322695" algn="l"/>
                <a:tab pos="818007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выходе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остановиться,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осмотреться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сторонам: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приближается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транспортное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средство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2040889" algn="l"/>
                <a:tab pos="2581910" algn="l"/>
                <a:tab pos="3964940" algn="l"/>
                <a:tab pos="4799965" algn="l"/>
                <a:tab pos="6817995" algn="l"/>
                <a:tab pos="819721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Оставаться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тротуаре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транспортное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проедет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1412875" algn="l"/>
                <a:tab pos="2437130" algn="l"/>
                <a:tab pos="3452495" algn="l"/>
                <a:tab pos="3911600" algn="l"/>
                <a:tab pos="5778500" algn="l"/>
                <a:tab pos="7439659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Играть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специальных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площадках,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огорожены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высоким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забором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где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рядом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нет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проезжей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части</a:t>
            </a:r>
            <a:endParaRPr sz="2400">
              <a:latin typeface="Times New Roman"/>
              <a:cs typeface="Times New Roman"/>
            </a:endParaRPr>
          </a:p>
          <a:p>
            <a:pPr marL="354965" marR="698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431165" algn="l"/>
                <a:tab pos="940435" algn="l"/>
                <a:tab pos="1859914" algn="l"/>
                <a:tab pos="2454275" algn="l"/>
                <a:tab pos="3510279" algn="l"/>
                <a:tab pos="4930775" algn="l"/>
                <a:tab pos="5546725" algn="l"/>
                <a:tab pos="7416800" algn="l"/>
                <a:tab pos="835850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игр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опасно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прятаться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грузовиками,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рядом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легковыми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машинами,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между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машинами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гаражами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выбегать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пределы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детской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спортивной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площадки</a:t>
            </a:r>
            <a:endParaRPr sz="2400">
              <a:latin typeface="Times New Roman"/>
              <a:cs typeface="Times New Roman"/>
            </a:endParaRPr>
          </a:p>
          <a:p>
            <a:pPr marL="39306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осмотревшись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сторонам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Кататься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велосипедах,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скейтбордах,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роликовых</a:t>
            </a:r>
            <a:r>
              <a:rPr sz="2400" spc="3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коньках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стадионах,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велосипедных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дорожках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парках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5130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spc="-145" dirty="0"/>
              <a:t> </a:t>
            </a:r>
            <a:r>
              <a:rPr dirty="0"/>
              <a:t>должен</a:t>
            </a:r>
            <a:r>
              <a:rPr spc="-140" dirty="0"/>
              <a:t> </a:t>
            </a:r>
            <a:r>
              <a:rPr dirty="0"/>
              <a:t>знать</a:t>
            </a:r>
            <a:r>
              <a:rPr spc="-145" dirty="0"/>
              <a:t> </a:t>
            </a:r>
            <a:r>
              <a:rPr spc="-10" dirty="0"/>
              <a:t>ребѐнок?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9" y="944877"/>
            <a:ext cx="3337559" cy="25130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2331" y="3729228"/>
            <a:ext cx="3081528" cy="2052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0"/>
              </a:spcBef>
            </a:pPr>
            <a:r>
              <a:rPr dirty="0"/>
              <a:t>Безопасное</a:t>
            </a:r>
            <a:r>
              <a:rPr spc="-130" dirty="0"/>
              <a:t> </a:t>
            </a:r>
            <a:r>
              <a:rPr dirty="0"/>
              <a:t>поведение</a:t>
            </a:r>
            <a:r>
              <a:rPr spc="-114" dirty="0"/>
              <a:t> </a:t>
            </a:r>
            <a:r>
              <a:rPr dirty="0"/>
              <a:t>на</a:t>
            </a:r>
            <a:r>
              <a:rPr spc="-125" dirty="0"/>
              <a:t> </a:t>
            </a:r>
            <a:r>
              <a:rPr dirty="0"/>
              <a:t>дворовой</a:t>
            </a:r>
            <a:r>
              <a:rPr spc="-120" dirty="0"/>
              <a:t> </a:t>
            </a:r>
            <a:r>
              <a:rPr spc="-10" dirty="0"/>
              <a:t>территории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9" y="1415796"/>
            <a:ext cx="4389119" cy="35935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3581" y="1435353"/>
            <a:ext cx="150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86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Мы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часто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9320" y="1435353"/>
            <a:ext cx="3977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197802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забываем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876" y="1801190"/>
            <a:ext cx="8484870" cy="486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6575" algn="l"/>
                <a:tab pos="2954020" algn="l"/>
                <a:tab pos="4773930" algn="l"/>
                <a:tab pos="635952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соблюдения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правил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безопасного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поведения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дворах.</a:t>
            </a:r>
            <a:endParaRPr sz="2400">
              <a:latin typeface="Times New Roman"/>
              <a:cs typeface="Times New Roman"/>
            </a:endParaRPr>
          </a:p>
          <a:p>
            <a:pPr marL="12700" marR="1821814" indent="914400">
              <a:lnSpc>
                <a:spcPct val="100000"/>
              </a:lnSpc>
              <a:tabLst>
                <a:tab pos="1477010" algn="l"/>
                <a:tab pos="2783840" algn="l"/>
                <a:tab pos="3504565" algn="l"/>
                <a:tab pos="4345940" algn="l"/>
                <a:tab pos="5076190" algn="l"/>
                <a:tab pos="651002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уверены,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наши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находятся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безопасности?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  <a:tabLst>
                <a:tab pos="1620520" algn="l"/>
                <a:tab pos="2651125" algn="l"/>
                <a:tab pos="4170679" algn="l"/>
                <a:tab pos="4521200" algn="l"/>
                <a:tab pos="5949315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может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случиться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ребѐнком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возле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8224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Важно</a:t>
            </a:r>
            <a:r>
              <a:rPr sz="24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соблюдать</a:t>
            </a:r>
            <a:r>
              <a:rPr sz="2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дорожные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правила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улицах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города,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2400">
              <a:latin typeface="Times New Roman"/>
              <a:cs typeface="Times New Roman"/>
            </a:endParaRPr>
          </a:p>
          <a:p>
            <a:pPr marL="915669" algn="ctr">
              <a:lnSpc>
                <a:spcPts val="3800"/>
              </a:lnSpc>
            </a:pP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ВСЕГДА</a:t>
            </a:r>
            <a:r>
              <a:rPr sz="32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СОБЛЮДАЙТЕ</a:t>
            </a:r>
            <a:endParaRPr sz="3200">
              <a:latin typeface="Times New Roman"/>
              <a:cs typeface="Times New Roman"/>
            </a:endParaRPr>
          </a:p>
          <a:p>
            <a:pPr marL="915669" algn="ctr">
              <a:lnSpc>
                <a:spcPts val="3800"/>
              </a:lnSpc>
            </a:pP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ПРАВИЛА</a:t>
            </a:r>
            <a:r>
              <a:rPr sz="32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ДОРОЖНОГО</a:t>
            </a:r>
            <a:r>
              <a:rPr sz="32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ДВИЖЕНИЯ!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21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Дворовая</a:t>
            </a:r>
            <a:r>
              <a:rPr sz="4400" spc="-140" dirty="0"/>
              <a:t> </a:t>
            </a:r>
            <a:r>
              <a:rPr sz="4400" spc="-10" dirty="0"/>
              <a:t>территория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841" y="1823720"/>
            <a:ext cx="62115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692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Статистика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показывает,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80%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детей-пешеходов,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погибших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пострадавших</a:t>
            </a:r>
            <a:endParaRPr sz="2400">
              <a:latin typeface="Times New Roman"/>
              <a:cs typeface="Times New Roman"/>
            </a:endParaRPr>
          </a:p>
          <a:p>
            <a:pPr marL="368935" marR="360680" indent="-1905"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результате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ДТП,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попадают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колеса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автомобилей,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находясь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радиусе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более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километра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своего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дома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9781" y="4012819"/>
            <a:ext cx="412496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Наши</a:t>
            </a:r>
            <a:r>
              <a:rPr sz="4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дворы</a:t>
            </a:r>
            <a:r>
              <a:rPr sz="40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0000"/>
                </a:solidFill>
                <a:latin typeface="Times New Roman"/>
                <a:cs typeface="Times New Roman"/>
              </a:rPr>
              <a:t>давно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перестали</a:t>
            </a:r>
            <a:r>
              <a:rPr sz="4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0000"/>
                </a:solidFill>
                <a:latin typeface="Times New Roman"/>
                <a:cs typeface="Times New Roman"/>
              </a:rPr>
              <a:t>быть </a:t>
            </a:r>
            <a:r>
              <a:rPr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безопасными!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706" y="1415797"/>
            <a:ext cx="5466590" cy="4098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4192" y="206502"/>
            <a:ext cx="9084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985" algn="l"/>
              </a:tabLst>
            </a:pPr>
            <a:r>
              <a:rPr dirty="0"/>
              <a:t>Скорость</a:t>
            </a:r>
            <a:r>
              <a:rPr spc="-140" dirty="0"/>
              <a:t> </a:t>
            </a:r>
            <a:r>
              <a:rPr spc="-10" dirty="0"/>
              <a:t>движения</a:t>
            </a:r>
            <a:r>
              <a:rPr dirty="0"/>
              <a:t>	на</a:t>
            </a:r>
            <a:r>
              <a:rPr spc="-105" dirty="0"/>
              <a:t> </a:t>
            </a:r>
            <a:r>
              <a:rPr dirty="0"/>
              <a:t>дворовых</a:t>
            </a:r>
            <a:r>
              <a:rPr spc="-100" dirty="0"/>
              <a:t> </a:t>
            </a:r>
            <a:r>
              <a:rPr spc="-10" dirty="0"/>
              <a:t>территориях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876" y="1164463"/>
            <a:ext cx="7957184" cy="552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12065" indent="-34226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Жилая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зона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обозначается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соответствующими</a:t>
            </a:r>
            <a:r>
              <a:rPr sz="2400" spc="4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дорожными 	знаками.</a:t>
            </a:r>
            <a:endParaRPr sz="2400">
              <a:latin typeface="Times New Roman"/>
              <a:cs typeface="Times New Roman"/>
            </a:endParaRPr>
          </a:p>
          <a:p>
            <a:pPr marL="354330" marR="309880" indent="-342265" algn="just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Максимальная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скорость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движения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жилой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зоне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или 	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настоящее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составляет 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км/ч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(пункт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10.2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ПДД).</a:t>
            </a:r>
            <a:endParaRPr sz="2400">
              <a:latin typeface="Times New Roman"/>
              <a:cs typeface="Times New Roman"/>
            </a:endParaRPr>
          </a:p>
          <a:p>
            <a:pPr marL="355600" marR="230504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Штрафы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превышение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скорости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территории,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отличаются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штрафов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других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мест,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т.е.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движение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двору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скоростью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80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км/ч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приведет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лишению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400">
              <a:latin typeface="Times New Roman"/>
              <a:cs typeface="Times New Roman"/>
            </a:endParaRPr>
          </a:p>
          <a:p>
            <a:pPr marL="340360" algn="ctr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Соблюдайте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скоростной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режим</a:t>
            </a:r>
            <a:r>
              <a:rPr sz="2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жилых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зонах!</a:t>
            </a:r>
            <a:endParaRPr sz="2800">
              <a:latin typeface="Times New Roman"/>
              <a:cs typeface="Times New Roman"/>
            </a:endParaRPr>
          </a:p>
          <a:p>
            <a:pPr marL="1381760" marR="1031875" algn="ctr">
              <a:lnSpc>
                <a:spcPct val="100000"/>
              </a:lnSpc>
              <a:tabLst>
                <a:tab pos="3017520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км/ч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очень</a:t>
            </a:r>
            <a:r>
              <a:rPr sz="28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высокая</a:t>
            </a:r>
            <a:r>
              <a:rPr sz="2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скорость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наших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дворов!</a:t>
            </a:r>
            <a:endParaRPr sz="2800">
              <a:latin typeface="Times New Roman"/>
              <a:cs typeface="Times New Roman"/>
            </a:endParaRPr>
          </a:p>
          <a:p>
            <a:pPr marL="342265" algn="ctr">
              <a:lnSpc>
                <a:spcPts val="3300"/>
              </a:lnSpc>
              <a:tabLst>
                <a:tab pos="515175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Двор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место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прогулки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игр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детей!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3355" y="1124711"/>
            <a:ext cx="1577455" cy="21485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1120" y="1124711"/>
            <a:ext cx="1725044" cy="21703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449820" y="3356990"/>
            <a:ext cx="3589020" cy="2669540"/>
            <a:chOff x="8449820" y="3356990"/>
            <a:chExt cx="3589020" cy="26695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9820" y="4708319"/>
              <a:ext cx="1308873" cy="13180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6912" y="3356990"/>
              <a:ext cx="1336377" cy="13363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2721" y="4149102"/>
              <a:ext cx="1436116" cy="14417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44" y="1291590"/>
            <a:ext cx="66192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2235835" algn="l"/>
                <a:tab pos="443230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Большое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количество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припаркованных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автомобилей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4" y="2023109"/>
            <a:ext cx="56686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Деревья,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кустарники,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гаражи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Дворовые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«нагромождения»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Арки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выезды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дворов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1566545" algn="l"/>
                <a:tab pos="1947545" algn="l"/>
                <a:tab pos="3412490" algn="l"/>
                <a:tab pos="458216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Мокрая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скользкая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дорога,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сугробы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2683" y="3120644"/>
            <a:ext cx="75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вдоль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" y="3486404"/>
            <a:ext cx="3046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тротуаров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(сезонность)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44" y="3852113"/>
            <a:ext cx="5041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1299845" algn="l"/>
                <a:tab pos="344170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соблюдение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скоростного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6651" y="3852113"/>
            <a:ext cx="1014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режима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644" y="4218178"/>
            <a:ext cx="1545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водителями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44" y="4583938"/>
            <a:ext cx="2922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140398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Выезд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автомобиля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9770" y="4583938"/>
            <a:ext cx="348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655445" algn="l"/>
                <a:tab pos="2366010" algn="l"/>
                <a:tab pos="273304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гаража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места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44" y="4949697"/>
            <a:ext cx="55841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стоянки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задним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ходом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Откат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автомобиля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задним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ходом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горок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Велосипедисты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мотоциклисты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98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Опасности</a:t>
            </a:r>
            <a:r>
              <a:rPr sz="4400" spc="-40" dirty="0"/>
              <a:t> </a:t>
            </a:r>
            <a:r>
              <a:rPr sz="4400" dirty="0"/>
              <a:t>на дворовой</a:t>
            </a:r>
            <a:r>
              <a:rPr sz="4400" spc="-40" dirty="0"/>
              <a:t> </a:t>
            </a:r>
            <a:r>
              <a:rPr sz="4400" spc="-10" dirty="0"/>
              <a:t>территории</a:t>
            </a:r>
            <a:endParaRPr sz="440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1" y="1415796"/>
            <a:ext cx="4975857" cy="4242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Причины</a:t>
            </a:r>
            <a:r>
              <a:rPr spc="-90" dirty="0"/>
              <a:t> </a:t>
            </a:r>
            <a:r>
              <a:rPr dirty="0"/>
              <a:t>ДТП</a:t>
            </a:r>
            <a:r>
              <a:rPr spc="-75" dirty="0"/>
              <a:t> </a:t>
            </a:r>
            <a:r>
              <a:rPr dirty="0"/>
              <a:t>с</a:t>
            </a:r>
            <a:r>
              <a:rPr spc="-65" dirty="0"/>
              <a:t> </a:t>
            </a:r>
            <a:r>
              <a:rPr dirty="0"/>
              <a:t>участием</a:t>
            </a:r>
            <a:r>
              <a:rPr spc="-70" dirty="0"/>
              <a:t> </a:t>
            </a:r>
            <a:r>
              <a:rPr dirty="0"/>
              <a:t>детей</a:t>
            </a:r>
            <a:r>
              <a:rPr spc="-75" dirty="0"/>
              <a:t> </a:t>
            </a:r>
            <a:r>
              <a:rPr dirty="0"/>
              <a:t>на</a:t>
            </a:r>
            <a:r>
              <a:rPr spc="-70" dirty="0"/>
              <a:t> </a:t>
            </a:r>
            <a:r>
              <a:rPr dirty="0"/>
              <a:t>дворовой</a:t>
            </a:r>
            <a:r>
              <a:rPr spc="-70" dirty="0"/>
              <a:t> </a:t>
            </a:r>
            <a:r>
              <a:rPr spc="-10" dirty="0"/>
              <a:t>территории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858" y="1225422"/>
            <a:ext cx="70421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развитое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чувство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опасности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1375410" algn="l"/>
                <a:tab pos="1847850" algn="l"/>
                <a:tab pos="3336925" algn="l"/>
                <a:tab pos="4205605" algn="l"/>
                <a:tab pos="5019040" algn="l"/>
                <a:tab pos="654939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Выход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проезжую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из-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предметов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(машины,</a:t>
            </a:r>
            <a:r>
              <a:rPr sz="24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деревья,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кустарники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т.д.)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Вовремя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заметили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приближающийся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осознают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опасности,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находясь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дворе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дома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Игры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вблизи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проезжей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части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Рост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(невысокие)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1268730" algn="l"/>
                <a:tab pos="1890395" algn="l"/>
                <a:tab pos="3914140" algn="l"/>
                <a:tab pos="5626100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Езда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велосипедах,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самокатах,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роликовых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коньках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проезжей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части;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2371725" algn="l"/>
                <a:tab pos="3082290" algn="l"/>
                <a:tab pos="4708525" algn="l"/>
                <a:tab pos="661797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Нахождение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без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присмотра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взрослых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любого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возраста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Движение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автомобиля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задним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ходом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0271" y="1560577"/>
            <a:ext cx="4535423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Причины</a:t>
            </a:r>
            <a:r>
              <a:rPr spc="-90" dirty="0"/>
              <a:t> </a:t>
            </a:r>
            <a:r>
              <a:rPr dirty="0"/>
              <a:t>ДТП</a:t>
            </a:r>
            <a:r>
              <a:rPr spc="-75" dirty="0"/>
              <a:t> </a:t>
            </a:r>
            <a:r>
              <a:rPr dirty="0"/>
              <a:t>с</a:t>
            </a:r>
            <a:r>
              <a:rPr spc="-65" dirty="0"/>
              <a:t> </a:t>
            </a:r>
            <a:r>
              <a:rPr dirty="0"/>
              <a:t>участием</a:t>
            </a:r>
            <a:r>
              <a:rPr spc="-70" dirty="0"/>
              <a:t> </a:t>
            </a:r>
            <a:r>
              <a:rPr dirty="0"/>
              <a:t>детей</a:t>
            </a:r>
            <a:r>
              <a:rPr spc="-75" dirty="0"/>
              <a:t> </a:t>
            </a:r>
            <a:r>
              <a:rPr dirty="0"/>
              <a:t>на</a:t>
            </a:r>
            <a:r>
              <a:rPr spc="-70" dirty="0"/>
              <a:t> </a:t>
            </a:r>
            <a:r>
              <a:rPr dirty="0"/>
              <a:t>дворовой</a:t>
            </a:r>
            <a:r>
              <a:rPr spc="-70" dirty="0"/>
              <a:t> </a:t>
            </a:r>
            <a:r>
              <a:rPr spc="-10" dirty="0"/>
              <a:t>территории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114" y="1364741"/>
            <a:ext cx="71145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Неустойчивость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внимания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Недостаток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знаний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источниках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опасности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Переоценка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своих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возможностей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Поле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зрения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30%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меньше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взрослых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937260" algn="l"/>
                <a:tab pos="1888489" algn="l"/>
                <a:tab pos="3239135" algn="l"/>
                <a:tab pos="4523740" algn="l"/>
                <a:tab pos="6137910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большое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влияние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оказывают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эмоции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(радость,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удивление,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интерес)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Вырывается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рук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взрослого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2183130" algn="l"/>
                <a:tab pos="3389629" algn="l"/>
                <a:tab pos="3720465" algn="l"/>
                <a:tab pos="4453890" algn="l"/>
                <a:tab pos="5077460" algn="l"/>
                <a:tab pos="628713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Уверенность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ребѐнка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том,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машина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может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остановиться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мгновенно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Детские игры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(прятки,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салки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т.д)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Выбегание</a:t>
            </a:r>
            <a:r>
              <a:rPr sz="2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подъезда,</a:t>
            </a:r>
            <a:r>
              <a:rPr sz="2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арки,</a:t>
            </a:r>
            <a:r>
              <a:rPr sz="24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гаража</a:t>
            </a:r>
            <a:r>
              <a:rPr sz="24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стоящей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машины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оглядки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3443" y="1345691"/>
            <a:ext cx="4242816" cy="3520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45" dirty="0"/>
              <a:t> </a:t>
            </a:r>
            <a:r>
              <a:rPr dirty="0"/>
              <a:t>поведения</a:t>
            </a:r>
            <a:r>
              <a:rPr spc="-140" dirty="0"/>
              <a:t> </a:t>
            </a:r>
            <a:r>
              <a:rPr dirty="0"/>
              <a:t>на</a:t>
            </a:r>
            <a:r>
              <a:rPr spc="-130" dirty="0"/>
              <a:t> </a:t>
            </a:r>
            <a:r>
              <a:rPr dirty="0"/>
              <a:t>дворовых</a:t>
            </a:r>
            <a:r>
              <a:rPr spc="-130" dirty="0"/>
              <a:t> </a:t>
            </a:r>
            <a:r>
              <a:rPr spc="-10" dirty="0"/>
              <a:t>территориях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355" y="1147317"/>
            <a:ext cx="2767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141922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Перед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прогулкой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2083" y="1147317"/>
            <a:ext cx="346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175" algn="l"/>
                <a:tab pos="234124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рассказать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показать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355" y="1513078"/>
            <a:ext cx="64820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ребѐнку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самые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опасные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места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дворе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Разработать</a:t>
            </a:r>
            <a:r>
              <a:rPr sz="24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безопасный</a:t>
            </a:r>
            <a:r>
              <a:rPr sz="24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</a:t>
            </a:r>
            <a:r>
              <a:rPr sz="2400" spc="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spc="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ребѐнка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«Дом-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сад/школа,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дом»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756285" algn="l"/>
                <a:tab pos="2508885" algn="l"/>
                <a:tab pos="3642995" algn="l"/>
                <a:tab pos="4174490" algn="l"/>
                <a:tab pos="517906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Объяснить,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показать</a:t>
            </a:r>
            <a:r>
              <a:rPr sz="24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рассказать</a:t>
            </a:r>
            <a:r>
              <a:rPr sz="2400" spc="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400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опасных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безопасных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местах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маршрута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«Дом-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сад/школа,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Сад/школа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дом».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1641475" algn="l"/>
                <a:tab pos="2085339" algn="l"/>
                <a:tab pos="3408045" algn="l"/>
                <a:tab pos="4338955" algn="l"/>
                <a:tab pos="4406265" algn="l"/>
                <a:tab pos="630237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Обратить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внимание</a:t>
            </a:r>
            <a:r>
              <a:rPr sz="24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ребѐнка,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на</a:t>
            </a:r>
            <a:r>
              <a:rPr sz="24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то,</a:t>
            </a:r>
            <a:r>
              <a:rPr sz="2400" spc="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перед выходом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нужно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остановиться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1846" y="4439792"/>
            <a:ext cx="130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355" y="4439792"/>
            <a:ext cx="4813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6845">
              <a:lnSpc>
                <a:spcPct val="100000"/>
              </a:lnSpc>
              <a:spcBef>
                <a:spcPts val="100"/>
              </a:spcBef>
              <a:tabLst>
                <a:tab pos="2499995" algn="l"/>
                <a:tab pos="335026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осмотреться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сторонам: приближающегося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транспорта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оставлять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без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присмотра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989" y="1272541"/>
            <a:ext cx="5167881" cy="4312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452498"/>
            <a:ext cx="70478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выходе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подъезда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держать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ребѐнка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руку</a:t>
            </a:r>
            <a:endParaRPr sz="240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Рассказать</a:t>
            </a:r>
            <a:r>
              <a:rPr sz="24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показать</a:t>
            </a:r>
            <a:r>
              <a:rPr sz="24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ребѐнку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где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нужно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играть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Объяснить</a:t>
            </a:r>
            <a:r>
              <a:rPr sz="2400" spc="2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ребѐнку,</a:t>
            </a:r>
            <a:r>
              <a:rPr sz="2400" spc="2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spc="2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spc="27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400" spc="27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игр</a:t>
            </a:r>
            <a:r>
              <a:rPr sz="2400" spc="2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нельзя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прятаться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грузовиками,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рядом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6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легковыми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машинами,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между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машинами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гаражами.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3281934"/>
            <a:ext cx="373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1979930" algn="l"/>
                <a:tab pos="328676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Объяснить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ребѐнку,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3507" y="3281934"/>
            <a:ext cx="1335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пешеходы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380" y="3281934"/>
            <a:ext cx="158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5305" algn="l"/>
              </a:tabLst>
            </a:pP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851" y="3647694"/>
            <a:ext cx="450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7970" algn="l"/>
                <a:tab pos="261683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создавать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помех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транспортным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2227" y="3647694"/>
            <a:ext cx="1927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07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средствам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952" y="4013454"/>
            <a:ext cx="70510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</a:t>
            </a:r>
            <a:endParaRPr sz="24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Находясь</a:t>
            </a:r>
            <a:r>
              <a:rPr sz="2400" spc="5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spc="5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дворовой</a:t>
            </a:r>
            <a:r>
              <a:rPr sz="2400" spc="5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территории</a:t>
            </a:r>
            <a:r>
              <a:rPr sz="2400" spc="5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2400" spc="5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вы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являетесь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водителем,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быть</a:t>
            </a:r>
            <a:r>
              <a:rPr sz="24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предельно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внимательными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движения,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превышать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скоростной</a:t>
            </a:r>
            <a:r>
              <a:rPr sz="24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режим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dirty="0"/>
              <a:t>Правила</a:t>
            </a:r>
            <a:r>
              <a:rPr spc="-145" dirty="0"/>
              <a:t> </a:t>
            </a:r>
            <a:r>
              <a:rPr dirty="0"/>
              <a:t>поведения</a:t>
            </a:r>
            <a:r>
              <a:rPr spc="-140" dirty="0"/>
              <a:t> </a:t>
            </a:r>
            <a:r>
              <a:rPr dirty="0"/>
              <a:t>на</a:t>
            </a:r>
            <a:r>
              <a:rPr spc="-130" dirty="0"/>
              <a:t> </a:t>
            </a:r>
            <a:r>
              <a:rPr dirty="0"/>
              <a:t>дворовых</a:t>
            </a:r>
            <a:r>
              <a:rPr spc="-130" dirty="0"/>
              <a:t> </a:t>
            </a:r>
            <a:r>
              <a:rPr spc="-10" dirty="0"/>
              <a:t>территориях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5302" y="1432561"/>
            <a:ext cx="4721354" cy="4098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888</Words>
  <Application>Microsoft Office PowerPoint</Application>
  <PresentationFormat>Произвольный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Office Theme</vt:lpstr>
      <vt:lpstr>Дворовые территории</vt:lpstr>
      <vt:lpstr>Безопасное поведение на дворовой территории</vt:lpstr>
      <vt:lpstr>Дворовая территория</vt:lpstr>
      <vt:lpstr>Скорость движения на дворовых территориях</vt:lpstr>
      <vt:lpstr>Опасности на дворовой территории</vt:lpstr>
      <vt:lpstr>Причины ДТП с участием детей на дворовой территории</vt:lpstr>
      <vt:lpstr>Причины ДТП с участием детей на дворовой территории</vt:lpstr>
      <vt:lpstr>Правила поведения на дворовых территориях</vt:lpstr>
      <vt:lpstr>Правила поведения на дворовых территориях</vt:lpstr>
      <vt:lpstr>Правила поведения на дворовых территориях</vt:lpstr>
      <vt:lpstr>Что должен знать ребѐнок?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1</dc:creator>
  <cp:lastModifiedBy>Невского Детский Сад</cp:lastModifiedBy>
  <cp:revision>2</cp:revision>
  <dcterms:created xsi:type="dcterms:W3CDTF">2025-05-07T13:06:49Z</dcterms:created>
  <dcterms:modified xsi:type="dcterms:W3CDTF">2025-05-07T13:14:00Z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LastSaved">
    <vt:filetime>2025-05-07T00:00:00Z</vt:filetime>
  </property>
  <property fmtid="{D5CDD505-2E9C-101B-9397-08002B2CF9AE}" pid="4" name="Producer">
    <vt:lpwstr>Foxit Reader Printer 9.7.0.2220</vt:lpwstr>
  </property>
</Properties>
</file>