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notesMasterIdLst>
    <p:notesMasterId r:id="rId37"/>
  </p:notesMasterIdLst>
  <p:sldIdLst>
    <p:sldId id="256" r:id="rId2"/>
    <p:sldId id="257" r:id="rId3"/>
    <p:sldId id="258" r:id="rId4"/>
    <p:sldId id="292" r:id="rId5"/>
    <p:sldId id="291" r:id="rId6"/>
    <p:sldId id="259" r:id="rId7"/>
    <p:sldId id="260" r:id="rId8"/>
    <p:sldId id="261" r:id="rId9"/>
    <p:sldId id="293" r:id="rId10"/>
    <p:sldId id="264" r:id="rId11"/>
    <p:sldId id="265" r:id="rId12"/>
    <p:sldId id="296" r:id="rId13"/>
    <p:sldId id="267" r:id="rId14"/>
    <p:sldId id="268" r:id="rId15"/>
    <p:sldId id="269" r:id="rId16"/>
    <p:sldId id="270" r:id="rId17"/>
    <p:sldId id="271" r:id="rId18"/>
    <p:sldId id="272" r:id="rId19"/>
    <p:sldId id="275" r:id="rId20"/>
    <p:sldId id="276" r:id="rId21"/>
    <p:sldId id="298" r:id="rId22"/>
    <p:sldId id="300" r:id="rId23"/>
    <p:sldId id="301" r:id="rId24"/>
    <p:sldId id="305" r:id="rId25"/>
    <p:sldId id="304" r:id="rId26"/>
    <p:sldId id="302" r:id="rId27"/>
    <p:sldId id="281" r:id="rId28"/>
    <p:sldId id="282" r:id="rId29"/>
    <p:sldId id="283" r:id="rId30"/>
    <p:sldId id="285" r:id="rId31"/>
    <p:sldId id="286" r:id="rId32"/>
    <p:sldId id="287" r:id="rId33"/>
    <p:sldId id="289" r:id="rId34"/>
    <p:sldId id="290" r:id="rId35"/>
    <p:sldId id="303"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08" d="100"/>
          <a:sy n="108" d="100"/>
        </p:scale>
        <p:origin x="130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870EDE-90A6-4B8D-BB6B-06F3A2DC7998}" type="datetimeFigureOut">
              <a:rPr lang="ru-RU" smtClean="0"/>
              <a:pPr/>
              <a:t>09.09.2024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ACCFF5-5E49-494C-8B44-08FC90A30AC4}" type="slidenum">
              <a:rPr lang="ru-RU" smtClean="0"/>
              <a:pPr/>
              <a:t>‹#›</a:t>
            </a:fld>
            <a:endParaRPr lang="ru-RU"/>
          </a:p>
        </p:txBody>
      </p:sp>
    </p:spTree>
    <p:extLst>
      <p:ext uri="{BB962C8B-B14F-4D97-AF65-F5344CB8AC3E}">
        <p14:creationId xmlns:p14="http://schemas.microsoft.com/office/powerpoint/2010/main" val="2548033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207315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74022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FC882B-BFB5-418E-B8E9-5086BA8955E9}"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7804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378045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FC882B-BFB5-418E-B8E9-5086BA8955E9}"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3739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3995532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1147308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141276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4194898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3296008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222941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370488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273652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4189297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279440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1A9D280-455C-4F67-9570-96DD6DD50418}" type="datetimeFigureOut">
              <a:rPr lang="ru-RU" smtClean="0"/>
              <a:pPr/>
              <a:t>09.09.2024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FC882B-BFB5-418E-B8E9-5086BA8955E9}" type="slidenum">
              <a:rPr lang="ru-RU" smtClean="0"/>
              <a:pPr/>
              <a:t>‹#›</a:t>
            </a:fld>
            <a:endParaRPr lang="ru-RU"/>
          </a:p>
        </p:txBody>
      </p:sp>
    </p:spTree>
    <p:extLst>
      <p:ext uri="{BB962C8B-B14F-4D97-AF65-F5344CB8AC3E}">
        <p14:creationId xmlns:p14="http://schemas.microsoft.com/office/powerpoint/2010/main" val="4189395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1A9D280-455C-4F67-9570-96DD6DD50418}" type="datetimeFigureOut">
              <a:rPr lang="ru-RU" smtClean="0"/>
              <a:pPr/>
              <a:t>09.09.2024</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EFC882B-BFB5-418E-B8E9-5086BA8955E9}" type="slidenum">
              <a:rPr lang="ru-RU" smtClean="0"/>
              <a:pPr/>
              <a:t>‹#›</a:t>
            </a:fld>
            <a:endParaRPr lang="ru-RU"/>
          </a:p>
        </p:txBody>
      </p:sp>
    </p:spTree>
    <p:extLst>
      <p:ext uri="{BB962C8B-B14F-4D97-AF65-F5344CB8AC3E}">
        <p14:creationId xmlns:p14="http://schemas.microsoft.com/office/powerpoint/2010/main" val="1162732368"/>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 id="2147483884" r:id="rId14"/>
    <p:sldLayoutId id="2147483885" r:id="rId15"/>
    <p:sldLayoutId id="214748388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1196752"/>
            <a:ext cx="6480720" cy="2736304"/>
          </a:xfrm>
        </p:spPr>
        <p:txBody>
          <a:bodyPr>
            <a:normAutofit/>
          </a:bodyPr>
          <a:lstStyle/>
          <a:p>
            <a:r>
              <a:rPr lang="ru-RU" dirty="0">
                <a:latin typeface="Garamond" panose="02020404030301010803" pitchFamily="18" charset="0"/>
                <a:cs typeface="Times New Roman" pitchFamily="18" charset="0"/>
              </a:rPr>
              <a:t>ПРЕЗЕНТАЦИЯ</a:t>
            </a:r>
            <a:br>
              <a:rPr lang="ru-RU" dirty="0">
                <a:latin typeface="Garamond" panose="02020404030301010803" pitchFamily="18" charset="0"/>
                <a:cs typeface="Times New Roman" pitchFamily="18" charset="0"/>
              </a:rPr>
            </a:br>
            <a:r>
              <a:rPr lang="ru-RU" sz="2000" dirty="0">
                <a:latin typeface="Garamond" panose="02020404030301010803" pitchFamily="18" charset="0"/>
                <a:cs typeface="Times New Roman" pitchFamily="18" charset="0"/>
              </a:rPr>
              <a:t>ОБРАЗОВАТЕЛЬНОЙ ПРОГРАММЫ</a:t>
            </a:r>
            <a:br>
              <a:rPr lang="ru-RU" sz="2000" dirty="0">
                <a:latin typeface="Garamond" panose="02020404030301010803" pitchFamily="18" charset="0"/>
                <a:cs typeface="Times New Roman" pitchFamily="18" charset="0"/>
              </a:rPr>
            </a:br>
            <a:r>
              <a:rPr lang="ru-RU" sz="2000" dirty="0">
                <a:latin typeface="Garamond" panose="02020404030301010803" pitchFamily="18" charset="0"/>
                <a:cs typeface="Times New Roman" pitchFamily="18" charset="0"/>
              </a:rPr>
              <a:t>ДОШКОЛЬНОГО ОБРАЗОВАНИЯ, АДАПТИРОВАННОЙ ДЛЯ ОБУЧАЮЩИХСЯ С ОГРАНИЧЕННЫМИ ВОЗМОЖНОСТЯМИ ЗДОРОВЬЯ С ТЯЖЕЛЫМИ НАРУШЕНИЯМИ РЕЧИ</a:t>
            </a:r>
            <a:br>
              <a:rPr lang="ru-RU" sz="2000" dirty="0">
                <a:latin typeface="Garamond" panose="02020404030301010803" pitchFamily="18" charset="0"/>
                <a:cs typeface="Times New Roman" pitchFamily="18" charset="0"/>
              </a:rPr>
            </a:br>
            <a:endParaRPr lang="ru-RU" sz="1600" dirty="0">
              <a:latin typeface="Garamond" panose="02020404030301010803" pitchFamily="18" charset="0"/>
              <a:cs typeface="Times New Roman" pitchFamily="18" charset="0"/>
            </a:endParaRPr>
          </a:p>
        </p:txBody>
      </p:sp>
      <p:sp>
        <p:nvSpPr>
          <p:cNvPr id="3" name="Подзаголовок 2"/>
          <p:cNvSpPr>
            <a:spLocks noGrp="1"/>
          </p:cNvSpPr>
          <p:nvPr>
            <p:ph type="subTitle" idx="1"/>
          </p:nvPr>
        </p:nvSpPr>
        <p:spPr>
          <a:xfrm>
            <a:off x="3275856" y="4437112"/>
            <a:ext cx="5256584" cy="1752599"/>
          </a:xfrm>
        </p:spPr>
        <p:txBody>
          <a:bodyPr>
            <a:normAutofit fontScale="92500" lnSpcReduction="10000"/>
          </a:bodyPr>
          <a:lstStyle/>
          <a:p>
            <a:pPr algn="r">
              <a:spcBef>
                <a:spcPts val="0"/>
              </a:spcBef>
            </a:pPr>
            <a:r>
              <a:rPr lang="ru-RU" sz="1800" dirty="0">
                <a:solidFill>
                  <a:schemeClr val="bg2">
                    <a:lumMod val="25000"/>
                  </a:schemeClr>
                </a:solidFill>
                <a:latin typeface="Garamond" panose="02020404030301010803" pitchFamily="18" charset="0"/>
                <a:cs typeface="Times New Roman" pitchFamily="18" charset="0"/>
              </a:rPr>
              <a:t>Государственного бюджетного дошкольного образовательного учреждения </a:t>
            </a:r>
          </a:p>
          <a:p>
            <a:pPr algn="r">
              <a:spcBef>
                <a:spcPts val="0"/>
              </a:spcBef>
            </a:pPr>
            <a:r>
              <a:rPr lang="ru-RU" sz="1800" dirty="0">
                <a:solidFill>
                  <a:schemeClr val="bg2">
                    <a:lumMod val="25000"/>
                  </a:schemeClr>
                </a:solidFill>
                <a:latin typeface="Garamond" panose="02020404030301010803" pitchFamily="18" charset="0"/>
                <a:cs typeface="Times New Roman" pitchFamily="18" charset="0"/>
              </a:rPr>
              <a:t>детского сада №1 комбинированного вида </a:t>
            </a:r>
          </a:p>
          <a:p>
            <a:pPr algn="r">
              <a:spcBef>
                <a:spcPts val="0"/>
              </a:spcBef>
            </a:pPr>
            <a:r>
              <a:rPr lang="ru-RU" sz="1800" dirty="0">
                <a:solidFill>
                  <a:schemeClr val="bg2">
                    <a:lumMod val="25000"/>
                  </a:schemeClr>
                </a:solidFill>
                <a:latin typeface="Garamond" panose="02020404030301010803" pitchFamily="18" charset="0"/>
                <a:cs typeface="Times New Roman" pitchFamily="18" charset="0"/>
              </a:rPr>
              <a:t>Невского района Санкт-Петербурга</a:t>
            </a:r>
          </a:p>
          <a:p>
            <a:pPr algn="r">
              <a:spcBef>
                <a:spcPts val="0"/>
              </a:spcBef>
            </a:pPr>
            <a:endParaRPr lang="ru-RU" dirty="0">
              <a:solidFill>
                <a:schemeClr val="bg2">
                  <a:lumMod val="25000"/>
                </a:schemeClr>
              </a:solidFill>
              <a:latin typeface="Garamond" panose="02020404030301010803" pitchFamily="18" charset="0"/>
              <a:cs typeface="Times New Roman" pitchFamily="18" charset="0"/>
            </a:endParaRPr>
          </a:p>
          <a:p>
            <a:pPr algn="r">
              <a:spcBef>
                <a:spcPts val="0"/>
              </a:spcBef>
            </a:pPr>
            <a:r>
              <a:rPr lang="ru-RU" sz="1500" dirty="0">
                <a:solidFill>
                  <a:schemeClr val="bg2">
                    <a:lumMod val="25000"/>
                  </a:schemeClr>
                </a:solidFill>
                <a:latin typeface="Garamond" panose="02020404030301010803" pitchFamily="18" charset="0"/>
                <a:cs typeface="Times New Roman" pitchFamily="18" charset="0"/>
              </a:rPr>
              <a:t>(Приложение №1 к АОП ДО ГБДОУ №1 </a:t>
            </a:r>
          </a:p>
          <a:p>
            <a:pPr algn="r">
              <a:spcBef>
                <a:spcPts val="0"/>
              </a:spcBef>
            </a:pPr>
            <a:r>
              <a:rPr lang="ru-RU" sz="1500" dirty="0">
                <a:solidFill>
                  <a:schemeClr val="bg2">
                    <a:lumMod val="25000"/>
                  </a:schemeClr>
                </a:solidFill>
                <a:latin typeface="Garamond" panose="02020404030301010803" pitchFamily="18" charset="0"/>
                <a:cs typeface="Times New Roman" pitchFamily="18" charset="0"/>
              </a:rPr>
              <a:t>Невского района Санкт-Петербурга)</a:t>
            </a:r>
          </a:p>
        </p:txBody>
      </p:sp>
    </p:spTree>
    <p:extLst>
      <p:ext uri="{BB962C8B-B14F-4D97-AF65-F5344CB8AC3E}">
        <p14:creationId xmlns:p14="http://schemas.microsoft.com/office/powerpoint/2010/main" val="1438439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	</a:t>
            </a:r>
            <a:r>
              <a:rPr lang="ru-RU" sz="3000" b="1" dirty="0">
                <a:solidFill>
                  <a:schemeClr val="bg2">
                    <a:lumMod val="25000"/>
                  </a:schemeClr>
                </a:solidFill>
                <a:latin typeface="Garamond" panose="02020404030301010803" pitchFamily="18" charset="0"/>
                <a:cs typeface="Times New Roman" pitchFamily="18" charset="0"/>
              </a:rPr>
              <a:t> Планируемые результаты</a:t>
            </a:r>
            <a:endParaRPr lang="ru-RU" sz="3000" b="1" dirty="0">
              <a:latin typeface="Garamond" panose="02020404030301010803" pitchFamily="18" charset="0"/>
              <a:cs typeface="Times New Roman" pitchFamily="18" charset="0"/>
            </a:endParaRPr>
          </a:p>
        </p:txBody>
      </p:sp>
      <p:sp>
        <p:nvSpPr>
          <p:cNvPr id="3" name="Объект 2"/>
          <p:cNvSpPr>
            <a:spLocks noGrp="1"/>
          </p:cNvSpPr>
          <p:nvPr>
            <p:ph idx="1"/>
          </p:nvPr>
        </p:nvSpPr>
        <p:spPr>
          <a:xfrm>
            <a:off x="1942415" y="1357298"/>
            <a:ext cx="6591985" cy="4553924"/>
          </a:xfrm>
        </p:spPr>
        <p:txBody>
          <a:bodyPr>
            <a:normAutofit fontScale="62500" lnSpcReduction="20000"/>
          </a:bodyPr>
          <a:lstStyle/>
          <a:p>
            <a:r>
              <a:rPr lang="ru-RU" sz="2200" dirty="0">
                <a:latin typeface="Times New Roman" pitchFamily="18" charset="0"/>
                <a:cs typeface="Times New Roman" pitchFamily="18" charset="0"/>
              </a:rPr>
              <a:t>	</a:t>
            </a:r>
            <a:r>
              <a:rPr lang="ru-RU" sz="2400" dirty="0"/>
              <a:t>Содержание и планируемые результаты Программы не ниже соответствующих содержания и планируемых результатов Федеральной программы.</a:t>
            </a:r>
          </a:p>
          <a:p>
            <a:r>
              <a:rPr lang="ru-RU" sz="2400" dirty="0"/>
              <a:t>В соответствии с ФГОС ДО специфика дошкольного детства и системные особенности дошкольного образования делают неправомернымитребованияотребенкадошкольноговозрастаконкретныхобразовательныхдостижений.Поэтомурезультатыосвоения Программы представлены в виде целевых ориентиров дошкольного образования и представляют собой возрастные характеристики возможных достижений ребенка с ТНР к концу дошкольного образования.</a:t>
            </a:r>
          </a:p>
          <a:p>
            <a:r>
              <a:rPr lang="ru-RU" sz="2400" dirty="0"/>
              <a:t>Реализация образовательных целей и задач Программы направлена на достижение целевых ориентиров дошкольного образования, которые описаны как основные характеристики развития ребенка с ТНР. Они представлены в виде изложения возможных достижений обучающихся на разных возрастных этапах дошкольного детства.</a:t>
            </a:r>
          </a:p>
          <a:p>
            <a:r>
              <a:rPr lang="ru-RU" sz="2400" dirty="0"/>
              <a:t>В соответствии с особенностями психофизического развития ребенка с ТНР, планируемые результаты освоения Программы предусмотрены в ряде целевых ориентиров.</a:t>
            </a:r>
          </a:p>
          <a:p>
            <a:pPr marL="0" indent="0" algn="just">
              <a:buNone/>
            </a:pPr>
            <a:endParaRPr lang="ru-RU" dirty="0"/>
          </a:p>
        </p:txBody>
      </p:sp>
    </p:spTree>
    <p:extLst>
      <p:ext uri="{BB962C8B-B14F-4D97-AF65-F5344CB8AC3E}">
        <p14:creationId xmlns:p14="http://schemas.microsoft.com/office/powerpoint/2010/main" val="1435554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000" b="1" dirty="0">
                <a:solidFill>
                  <a:schemeClr val="bg2">
                    <a:lumMod val="25000"/>
                  </a:schemeClr>
                </a:solidFill>
                <a:latin typeface="Garamond" panose="02020404030301010803" pitchFamily="18" charset="0"/>
                <a:cs typeface="Times New Roman" pitchFamily="18" charset="0"/>
              </a:rPr>
              <a:t>Целевые ориентиры</a:t>
            </a:r>
            <a:endParaRPr lang="ru-RU" sz="3000" b="1" dirty="0">
              <a:latin typeface="Garamond" panose="02020404030301010803" pitchFamily="18" charset="0"/>
              <a:cs typeface="Times New Roman" pitchFamily="18" charset="0"/>
            </a:endParaRPr>
          </a:p>
        </p:txBody>
      </p:sp>
      <p:sp>
        <p:nvSpPr>
          <p:cNvPr id="3" name="Объект 2"/>
          <p:cNvSpPr>
            <a:spLocks noGrp="1"/>
          </p:cNvSpPr>
          <p:nvPr>
            <p:ph idx="1"/>
          </p:nvPr>
        </p:nvSpPr>
        <p:spPr>
          <a:xfrm>
            <a:off x="1187624" y="1340768"/>
            <a:ext cx="7632848" cy="5184576"/>
          </a:xfrm>
        </p:spPr>
        <p:txBody>
          <a:bodyPr>
            <a:normAutofit fontScale="62500" lnSpcReduction="20000"/>
          </a:bodyPr>
          <a:lstStyle/>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хорошо владеет устной речью, </a:t>
            </a:r>
            <a:r>
              <a:rPr lang="ru-RU" sz="1800" dirty="0">
                <a:solidFill>
                  <a:schemeClr val="accent4">
                    <a:lumMod val="50000"/>
                  </a:schemeClr>
                </a:solidFill>
                <a:effectLst/>
                <a:latin typeface="Garamond" panose="02020404030301010803" pitchFamily="18" charset="0"/>
                <a:ea typeface="Times New Roman" panose="02020603050405020304" pitchFamily="18" charset="0"/>
              </a:rPr>
              <a:t>может выражать свои мысли и желания, проявляет инициативу в общении, умеет задавать вопросы, делать умозаключения, знает и умеет пересказывать сказки, рассказывать стихи, составлять рассказы по серии сюжетных картинок или по сюжетной картинке; у него сформированы элементарные навыки </a:t>
            </a:r>
            <a:r>
              <a:rPr lang="ru-RU" sz="1800" dirty="0" err="1">
                <a:solidFill>
                  <a:schemeClr val="accent4">
                    <a:lumMod val="50000"/>
                  </a:schemeClr>
                </a:solidFill>
                <a:effectLst/>
                <a:latin typeface="Garamond" panose="02020404030301010803" pitchFamily="18" charset="0"/>
                <a:ea typeface="Times New Roman" panose="02020603050405020304" pitchFamily="18" charset="0"/>
              </a:rPr>
              <a:t>звуко</a:t>
            </a:r>
            <a:r>
              <a:rPr lang="ru-RU" sz="1800" dirty="0">
                <a:solidFill>
                  <a:schemeClr val="accent4">
                    <a:lumMod val="50000"/>
                  </a:schemeClr>
                </a:solidFill>
                <a:effectLst/>
                <a:latin typeface="Garamond" panose="02020404030301010803" pitchFamily="18" charset="0"/>
                <a:ea typeface="Times New Roman" panose="02020603050405020304" pitchFamily="18" charset="0"/>
              </a:rPr>
              <a:t>- слогового анализа, что обеспечивает формирование предпосылок грамотности.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любознателен, </a:t>
            </a:r>
            <a:r>
              <a:rPr lang="ru-RU" sz="1800" dirty="0">
                <a:solidFill>
                  <a:schemeClr val="accent4">
                    <a:lumMod val="50000"/>
                  </a:schemeClr>
                </a:solidFill>
                <a:effectLst/>
                <a:latin typeface="Garamond" panose="02020404030301010803" pitchFamily="18" charset="0"/>
                <a:ea typeface="Times New Roman" panose="02020603050405020304" pitchFamily="18" charset="0"/>
              </a:rPr>
              <a:t>склонен наблюдать, экспериментировать; он обладает начальными знаниями о себе, о природном и социальном мире.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способен к принятию собственных решений </a:t>
            </a:r>
            <a:r>
              <a:rPr lang="ru-RU" sz="1800" dirty="0">
                <a:solidFill>
                  <a:schemeClr val="accent4">
                    <a:lumMod val="50000"/>
                  </a:schemeClr>
                </a:solidFill>
                <a:effectLst/>
                <a:latin typeface="Garamond" panose="02020404030301010803" pitchFamily="18" charset="0"/>
                <a:ea typeface="Times New Roman" panose="02020603050405020304" pitchFamily="18" charset="0"/>
              </a:rPr>
              <a:t>с опорой на знания и умения в различных видах деятельности.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инициативен, самостоятелен </a:t>
            </a:r>
            <a:r>
              <a:rPr lang="ru-RU" sz="1800" dirty="0">
                <a:solidFill>
                  <a:schemeClr val="accent4">
                    <a:lumMod val="50000"/>
                  </a:schemeClr>
                </a:solidFill>
                <a:effectLst/>
                <a:latin typeface="Garamond" panose="02020404030301010803" pitchFamily="18" charset="0"/>
                <a:ea typeface="Times New Roman" panose="02020603050405020304" pitchFamily="18" charset="0"/>
              </a:rPr>
              <a:t>в различных видах деятельности, способен выбрать себе занятия и партнеров по совместной деятельности.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активен</a:t>
            </a:r>
            <a:r>
              <a:rPr lang="ru-RU" sz="1800" dirty="0">
                <a:solidFill>
                  <a:schemeClr val="accent4">
                    <a:lumMod val="50000"/>
                  </a:schemeClr>
                </a:solidFill>
                <a:effectLst/>
                <a:latin typeface="Garamond" panose="02020404030301010803" pitchFamily="18" charset="0"/>
                <a:ea typeface="Times New Roman" panose="02020603050405020304" pitchFamily="18" charset="0"/>
              </a:rPr>
              <a:t>, успешно взаимодействует со сверстниками и взрослыми; у ребенка сформировалось положительное отношение к самому себе, окружающим, к различным видам деятельности.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способен адекватно проявлять свои чувства</a:t>
            </a:r>
            <a:r>
              <a:rPr lang="ru-RU" sz="1800" dirty="0">
                <a:solidFill>
                  <a:schemeClr val="accent4">
                    <a:lumMod val="50000"/>
                  </a:schemeClr>
                </a:solidFill>
                <a:effectLst/>
                <a:latin typeface="Garamond" panose="02020404030301010803" pitchFamily="18" charset="0"/>
                <a:ea typeface="Times New Roman" panose="02020603050405020304" pitchFamily="18" charset="0"/>
              </a:rPr>
              <a:t>, умеет радоваться успехам и сопереживать неудачам других, способен договариваться, старается разрешать конфликты.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обладает чувством собственного достоинства</a:t>
            </a:r>
            <a:r>
              <a:rPr lang="ru-RU" sz="1800" dirty="0">
                <a:solidFill>
                  <a:schemeClr val="accent4">
                    <a:lumMod val="50000"/>
                  </a:schemeClr>
                </a:solidFill>
                <a:effectLst/>
                <a:latin typeface="Garamond" panose="02020404030301010803" pitchFamily="18" charset="0"/>
                <a:ea typeface="Times New Roman" panose="02020603050405020304" pitchFamily="18" charset="0"/>
              </a:rPr>
              <a:t>, верой в себя.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обладает развитым воображением</a:t>
            </a:r>
            <a:r>
              <a:rPr lang="ru-RU" sz="1800" dirty="0">
                <a:solidFill>
                  <a:schemeClr val="accent4">
                    <a:lumMod val="50000"/>
                  </a:schemeClr>
                </a:solidFill>
                <a:effectLst/>
                <a:latin typeface="Garamond" panose="02020404030301010803" pitchFamily="18" charset="0"/>
                <a:ea typeface="Times New Roman" panose="02020603050405020304" pitchFamily="18" charset="0"/>
              </a:rPr>
              <a:t>, которое реализует в разных видах деятельности.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Ребенок умеет подчиняться правилам и социальным нормам, </a:t>
            </a:r>
            <a:r>
              <a:rPr lang="ru-RU" sz="1800" dirty="0">
                <a:solidFill>
                  <a:schemeClr val="accent4">
                    <a:lumMod val="50000"/>
                  </a:schemeClr>
                </a:solidFill>
                <a:effectLst/>
                <a:latin typeface="Garamond" panose="02020404030301010803" pitchFamily="18" charset="0"/>
                <a:ea typeface="Times New Roman" panose="02020603050405020304" pitchFamily="18" charset="0"/>
              </a:rPr>
              <a:t>способен к волевым усилиям. </a:t>
            </a:r>
          </a:p>
          <a:p>
            <a:pPr indent="450215" algn="just">
              <a:lnSpc>
                <a:spcPct val="150000"/>
              </a:lnSpc>
              <a:spcBef>
                <a:spcPts val="600"/>
              </a:spcBef>
            </a:pPr>
            <a:r>
              <a:rPr lang="ru-RU" sz="1800" b="1" dirty="0">
                <a:solidFill>
                  <a:schemeClr val="accent4">
                    <a:lumMod val="50000"/>
                  </a:schemeClr>
                </a:solidFill>
                <a:effectLst/>
                <a:latin typeface="Garamond" panose="02020404030301010803" pitchFamily="18" charset="0"/>
                <a:ea typeface="Times New Roman" panose="02020603050405020304" pitchFamily="18" charset="0"/>
              </a:rPr>
              <a:t>У ребенка развиты крупная и мелкая моторика, </a:t>
            </a:r>
            <a:r>
              <a:rPr lang="ru-RU" sz="1800" dirty="0">
                <a:solidFill>
                  <a:schemeClr val="accent4">
                    <a:lumMod val="50000"/>
                  </a:schemeClr>
                </a:solidFill>
                <a:effectLst/>
                <a:latin typeface="Garamond" panose="02020404030301010803" pitchFamily="18" charset="0"/>
                <a:ea typeface="Times New Roman" panose="02020603050405020304" pitchFamily="18" charset="0"/>
              </a:rPr>
              <a:t>он подвижен и вынослив, владеет основными движениями, может контролировать свои движения, умеет управлять ими. </a:t>
            </a:r>
          </a:p>
        </p:txBody>
      </p:sp>
    </p:spTree>
    <p:extLst>
      <p:ext uri="{BB962C8B-B14F-4D97-AF65-F5344CB8AC3E}">
        <p14:creationId xmlns:p14="http://schemas.microsoft.com/office/powerpoint/2010/main" val="494582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8C1109-8986-4B52-AEF7-490467DFAF6D}"/>
              </a:ext>
            </a:extLst>
          </p:cNvPr>
          <p:cNvSpPr>
            <a:spLocks noGrp="1"/>
          </p:cNvSpPr>
          <p:nvPr>
            <p:ph type="ctrTitle"/>
          </p:nvPr>
        </p:nvSpPr>
        <p:spPr>
          <a:xfrm>
            <a:off x="2483768" y="2671233"/>
            <a:ext cx="5904656" cy="1515533"/>
          </a:xfrm>
        </p:spPr>
        <p:txBody>
          <a:bodyPr>
            <a:normAutofit/>
          </a:bodyPr>
          <a:lstStyle/>
          <a:p>
            <a:pPr algn="ctr"/>
            <a:r>
              <a:rPr lang="ru-RU" sz="4500" dirty="0">
                <a:solidFill>
                  <a:schemeClr val="bg2">
                    <a:lumMod val="25000"/>
                  </a:schemeClr>
                </a:solidFill>
              </a:rPr>
              <a:t>СОДЕРЖАТЕЛЬНЫЙ РАЗДЕЛ</a:t>
            </a:r>
          </a:p>
        </p:txBody>
      </p:sp>
    </p:spTree>
    <p:extLst>
      <p:ext uri="{BB962C8B-B14F-4D97-AF65-F5344CB8AC3E}">
        <p14:creationId xmlns:p14="http://schemas.microsoft.com/office/powerpoint/2010/main" val="1462111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dirty="0">
                <a:latin typeface="Times New Roman" pitchFamily="18" charset="0"/>
                <a:cs typeface="Times New Roman" pitchFamily="18" charset="0"/>
              </a:rPr>
              <a:t>	</a:t>
            </a:r>
            <a:r>
              <a:rPr lang="ru-RU" sz="3000" b="1" dirty="0">
                <a:solidFill>
                  <a:schemeClr val="bg2">
                    <a:lumMod val="25000"/>
                  </a:schemeClr>
                </a:solidFill>
                <a:latin typeface="Garamond" panose="02020404030301010803" pitchFamily="18" charset="0"/>
                <a:cs typeface="Times New Roman" pitchFamily="18" charset="0"/>
              </a:rPr>
              <a:t> В содержательном разделе представлены:</a:t>
            </a:r>
            <a:endParaRPr lang="ru-RU" sz="3000" b="1" dirty="0">
              <a:latin typeface="Garamond" panose="02020404030301010803" pitchFamily="18" charset="0"/>
              <a:cs typeface="Times New Roman" pitchFamily="18" charset="0"/>
            </a:endParaRPr>
          </a:p>
        </p:txBody>
      </p:sp>
      <p:sp>
        <p:nvSpPr>
          <p:cNvPr id="3" name="Объект 2"/>
          <p:cNvSpPr>
            <a:spLocks noGrp="1"/>
          </p:cNvSpPr>
          <p:nvPr>
            <p:ph idx="1"/>
          </p:nvPr>
        </p:nvSpPr>
        <p:spPr>
          <a:xfrm>
            <a:off x="1331640" y="1905000"/>
            <a:ext cx="7488832" cy="4692352"/>
          </a:xfrm>
        </p:spPr>
        <p:txBody>
          <a:bodyPr>
            <a:normAutofit fontScale="25000" lnSpcReduction="20000"/>
          </a:bodyPr>
          <a:lstStyle/>
          <a:p>
            <a:pPr algn="just">
              <a:spcBef>
                <a:spcPts val="0"/>
              </a:spcBef>
              <a:spcAft>
                <a:spcPts val="0"/>
              </a:spcAft>
            </a:pPr>
            <a:r>
              <a:rPr lang="ru-RU" sz="5600" b="1" dirty="0">
                <a:solidFill>
                  <a:schemeClr val="bg2">
                    <a:lumMod val="25000"/>
                  </a:schemeClr>
                </a:solidFill>
                <a:latin typeface="Garamond" panose="02020404030301010803" pitchFamily="18" charset="0"/>
                <a:cs typeface="Times New Roman" pitchFamily="18" charset="0"/>
              </a:rPr>
              <a:t>описание модулей образовательной деятельности </a:t>
            </a:r>
            <a:r>
              <a:rPr lang="ru-RU" sz="5600" dirty="0">
                <a:solidFill>
                  <a:schemeClr val="bg2">
                    <a:lumMod val="25000"/>
                  </a:schemeClr>
                </a:solidFill>
                <a:latin typeface="Garamond" panose="02020404030301010803" pitchFamily="18" charset="0"/>
                <a:cs typeface="Times New Roman" pitchFamily="18" charset="0"/>
              </a:rPr>
              <a:t>в соответствии с направлениями развития ребенка в пяти образовательных областях: социально-коммуникативной, познавательной, речевой, художественно-эстетической и физического развития, с учетом используемых вариативных программ дошкольного образования и методических пособий, обеспечивающих реализацию данного содержания;</a:t>
            </a:r>
          </a:p>
          <a:p>
            <a:pPr algn="just">
              <a:spcBef>
                <a:spcPts val="0"/>
              </a:spcBef>
              <a:spcAft>
                <a:spcPts val="0"/>
              </a:spcAft>
            </a:pPr>
            <a:r>
              <a:rPr lang="ru-RU" sz="5600" b="1" dirty="0">
                <a:solidFill>
                  <a:schemeClr val="bg2">
                    <a:lumMod val="25000"/>
                  </a:schemeClr>
                </a:solidFill>
                <a:latin typeface="Garamond" panose="02020404030301010803" pitchFamily="18" charset="0"/>
                <a:cs typeface="Times New Roman" pitchFamily="18" charset="0"/>
              </a:rPr>
              <a:t>описание вариативных форм, способов, методов и средств реализации Программы </a:t>
            </a:r>
            <a:r>
              <a:rPr lang="ru-RU" sz="5600" dirty="0">
                <a:solidFill>
                  <a:schemeClr val="bg2">
                    <a:lumMod val="25000"/>
                  </a:schemeClr>
                </a:solidFill>
                <a:latin typeface="Garamond" panose="02020404030301010803" pitchFamily="18" charset="0"/>
                <a:cs typeface="Times New Roman" pitchFamily="18" charset="0"/>
              </a:rPr>
              <a:t>с учетом возрастных и индивидуально-психологических особенностей воспитанников, специфики их образовательных потребностей, мотивов и интересов; </a:t>
            </a:r>
          </a:p>
          <a:p>
            <a:pPr algn="just">
              <a:spcBef>
                <a:spcPts val="0"/>
              </a:spcBef>
              <a:spcAft>
                <a:spcPts val="0"/>
              </a:spcAft>
            </a:pPr>
            <a:r>
              <a:rPr lang="ru-RU" sz="5600" b="1" dirty="0">
                <a:solidFill>
                  <a:schemeClr val="bg2">
                    <a:lumMod val="25000"/>
                  </a:schemeClr>
                </a:solidFill>
                <a:latin typeface="Garamond" panose="02020404030301010803" pitchFamily="18" charset="0"/>
                <a:cs typeface="Times New Roman" pitchFamily="18" charset="0"/>
              </a:rPr>
              <a:t>особенности образовательной деятельности разных видов и культурных практик</a:t>
            </a:r>
            <a:r>
              <a:rPr lang="ru-RU" sz="5600" dirty="0">
                <a:solidFill>
                  <a:schemeClr val="bg2">
                    <a:lumMod val="25000"/>
                  </a:schemeClr>
                </a:solidFill>
                <a:latin typeface="Garamond" panose="02020404030301010803" pitchFamily="18" charset="0"/>
                <a:cs typeface="Times New Roman" pitchFamily="18" charset="0"/>
              </a:rPr>
              <a:t>,  в соответствии с требованиями ФАОП ДО и ФГОС ДО;</a:t>
            </a:r>
          </a:p>
          <a:p>
            <a:pPr algn="just">
              <a:spcBef>
                <a:spcPts val="0"/>
              </a:spcBef>
              <a:spcAft>
                <a:spcPts val="0"/>
              </a:spcAft>
            </a:pPr>
            <a:r>
              <a:rPr lang="ru-RU" sz="5600" b="1" dirty="0">
                <a:solidFill>
                  <a:schemeClr val="bg2">
                    <a:lumMod val="25000"/>
                  </a:schemeClr>
                </a:solidFill>
                <a:latin typeface="Garamond" panose="02020404030301010803" pitchFamily="18" charset="0"/>
                <a:cs typeface="Times New Roman" pitchFamily="18" charset="0"/>
              </a:rPr>
              <a:t>взаимодействие педагогического коллектива с семьями воспитанников</a:t>
            </a:r>
            <a:r>
              <a:rPr lang="ru-RU" sz="5600" dirty="0">
                <a:solidFill>
                  <a:schemeClr val="bg2">
                    <a:lumMod val="25000"/>
                  </a:schemeClr>
                </a:solidFill>
                <a:latin typeface="Garamond" panose="02020404030301010803" pitchFamily="18" charset="0"/>
                <a:cs typeface="Times New Roman" pitchFamily="18" charset="0"/>
              </a:rPr>
              <a:t>, в духе партнерства в деле образования и воспитания детей</a:t>
            </a:r>
            <a:endParaRPr lang="ru-RU" sz="5600" b="1" dirty="0">
              <a:solidFill>
                <a:schemeClr val="bg2">
                  <a:lumMod val="25000"/>
                </a:schemeClr>
              </a:solidFill>
              <a:latin typeface="Garamond" panose="02020404030301010803" pitchFamily="18" charset="0"/>
              <a:cs typeface="Times New Roman" pitchFamily="18" charset="0"/>
            </a:endParaRPr>
          </a:p>
          <a:p>
            <a:pPr marL="0" indent="0" algn="just">
              <a:spcBef>
                <a:spcPts val="0"/>
              </a:spcBef>
              <a:spcAft>
                <a:spcPts val="0"/>
              </a:spcAft>
              <a:buNone/>
            </a:pPr>
            <a:endParaRPr lang="ru-RU" sz="5600" b="1" dirty="0">
              <a:solidFill>
                <a:schemeClr val="bg2">
                  <a:lumMod val="25000"/>
                </a:schemeClr>
              </a:solidFill>
              <a:latin typeface="Garamond" panose="02020404030301010803" pitchFamily="18" charset="0"/>
              <a:cs typeface="Times New Roman" pitchFamily="18" charset="0"/>
            </a:endParaRPr>
          </a:p>
          <a:p>
            <a:pPr marL="0" indent="0" algn="just">
              <a:spcBef>
                <a:spcPts val="0"/>
              </a:spcBef>
              <a:spcAft>
                <a:spcPts val="0"/>
              </a:spcAft>
              <a:buNone/>
            </a:pPr>
            <a:r>
              <a:rPr lang="ru-RU" sz="5600" b="1" dirty="0">
                <a:solidFill>
                  <a:schemeClr val="bg2">
                    <a:lumMod val="25000"/>
                  </a:schemeClr>
                </a:solidFill>
                <a:latin typeface="Garamond" panose="02020404030301010803" pitchFamily="18" charset="0"/>
                <a:cs typeface="Times New Roman" pitchFamily="18" charset="0"/>
              </a:rPr>
              <a:t>	В соответствии с положениями Стандарта и принципами Программы </a:t>
            </a:r>
            <a:r>
              <a:rPr lang="ru-RU" sz="5600" dirty="0">
                <a:solidFill>
                  <a:schemeClr val="bg2">
                    <a:lumMod val="25000"/>
                  </a:schemeClr>
                </a:solidFill>
                <a:latin typeface="Garamond" panose="02020404030301010803" pitchFamily="18" charset="0"/>
                <a:cs typeface="Times New Roman" pitchFamily="18" charset="0"/>
              </a:rPr>
              <a:t>Организации предоставлено право выбора способов реализации образовательной деятельности в зависимости от конкретных условий, предпочтений педагогического коллектива Организации и других участников образовательных отношений, а также с учетом индивидуальных особенностей воспитанников, специфики их индивидуальных потребностей и интересов. При организации образовательной деятельности по направлениям, обозначенным образовательными областями, необходимо следовать принципам Программы, в частности принципам поддержки разнообразия детства, индивидуализации дошкольного образования, возрастной адекватности образования и другим. Определяя содержание образовательной деятельности в соответствии с этими принципами, следует принимать во внимание разнообразие интересов и мотивов детей, значительные индивидуальные различия между детьми, неравномерность формирования разных способностей у ребенка, а также особенности социокультурной среды, в которой проживают семьи воспитанников, и особенности места расположения Организации. </a:t>
            </a:r>
          </a:p>
          <a:p>
            <a:endParaRPr lang="ru-RU" dirty="0"/>
          </a:p>
        </p:txBody>
      </p:sp>
    </p:spTree>
    <p:extLst>
      <p:ext uri="{BB962C8B-B14F-4D97-AF65-F5344CB8AC3E}">
        <p14:creationId xmlns:p14="http://schemas.microsoft.com/office/powerpoint/2010/main" val="2102338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000" b="1" dirty="0">
                <a:solidFill>
                  <a:schemeClr val="bg2">
                    <a:lumMod val="25000"/>
                  </a:schemeClr>
                </a:solidFill>
                <a:latin typeface="Garamond" panose="02020404030301010803" pitchFamily="18" charset="0"/>
                <a:cs typeface="Times New Roman" pitchFamily="18" charset="0"/>
              </a:rPr>
              <a:t>Формы, способы, методы и средства реализации Программы </a:t>
            </a:r>
          </a:p>
        </p:txBody>
      </p:sp>
      <p:sp>
        <p:nvSpPr>
          <p:cNvPr id="3" name="Объект 2"/>
          <p:cNvSpPr>
            <a:spLocks noGrp="1"/>
          </p:cNvSpPr>
          <p:nvPr>
            <p:ph idx="1"/>
          </p:nvPr>
        </p:nvSpPr>
        <p:spPr>
          <a:xfrm>
            <a:off x="1475656" y="1772816"/>
            <a:ext cx="7344816" cy="4824536"/>
          </a:xfrm>
        </p:spPr>
        <p:txBody>
          <a:bodyPr>
            <a:normAutofit fontScale="70000" lnSpcReduction="20000"/>
          </a:bodyPr>
          <a:lstStyle/>
          <a:p>
            <a:pPr indent="0" algn="just">
              <a:lnSpc>
                <a:spcPct val="150000"/>
              </a:lnSpc>
              <a:buNone/>
            </a:pPr>
            <a:r>
              <a:rPr lang="ru-RU" sz="2000" b="1" dirty="0">
                <a:solidFill>
                  <a:schemeClr val="accent4">
                    <a:lumMod val="50000"/>
                  </a:schemeClr>
                </a:solidFill>
                <a:effectLst/>
                <a:latin typeface="Garamond" panose="02020404030301010803" pitchFamily="18" charset="0"/>
                <a:ea typeface="Times New Roman" panose="02020603050405020304" pitchFamily="18" charset="0"/>
                <a:cs typeface="Times New Roman" pitchFamily="18" charset="0"/>
              </a:rPr>
              <a:t>	</a:t>
            </a:r>
            <a:r>
              <a:rPr lang="ru-RU" sz="1800" dirty="0">
                <a:solidFill>
                  <a:schemeClr val="accent4">
                    <a:lumMod val="50000"/>
                  </a:schemeClr>
                </a:solidFill>
                <a:effectLst/>
                <a:latin typeface="Garamond" panose="02020404030301010803" pitchFamily="18" charset="0"/>
                <a:ea typeface="Times New Roman" panose="02020603050405020304" pitchFamily="18" charset="0"/>
              </a:rPr>
              <a:t>Формы работы и задачи развития образовательной деятельности определены для каждой возрастной группы, в соответствии с ФГОС. Тематический подход позволяет оптимально организовать образовательный процесс для детей с особыми способностями и потребностями. </a:t>
            </a:r>
          </a:p>
          <a:p>
            <a:pPr indent="0" algn="just">
              <a:lnSpc>
                <a:spcPct val="150000"/>
              </a:lnSpc>
              <a:buNone/>
            </a:pPr>
            <a:r>
              <a:rPr lang="ru-RU" sz="1800" dirty="0">
                <a:solidFill>
                  <a:schemeClr val="accent4">
                    <a:lumMod val="50000"/>
                  </a:schemeClr>
                </a:solidFill>
                <a:effectLst/>
                <a:latin typeface="Garamond" panose="02020404030301010803" pitchFamily="18" charset="0"/>
                <a:ea typeface="Times New Roman" panose="02020603050405020304" pitchFamily="18" charset="0"/>
              </a:rPr>
              <a:t>	Образовательный процесс дошкольного учреждения включает в себя организованную образовательную деятельность взрослого и детей, самостоятельную деятельность детей и образовательную деятельность при проведении режимных моментов. </a:t>
            </a:r>
          </a:p>
          <a:p>
            <a:pPr indent="0" algn="just">
              <a:lnSpc>
                <a:spcPct val="150000"/>
              </a:lnSpc>
              <a:buNone/>
            </a:pPr>
            <a:r>
              <a:rPr lang="ru-RU" sz="1800" dirty="0">
                <a:solidFill>
                  <a:schemeClr val="accent4">
                    <a:lumMod val="50000"/>
                  </a:schemeClr>
                </a:solidFill>
                <a:effectLst/>
                <a:latin typeface="Garamond" panose="02020404030301010803" pitchFamily="18" charset="0"/>
                <a:ea typeface="Times New Roman" panose="02020603050405020304" pitchFamily="18" charset="0"/>
              </a:rPr>
              <a:t>	Образовательная деятельность при проведении режимных моментов предполагает развитие детей по всем направлениям и областям познавательного, развивающего и обучающего характера в течение дня. </a:t>
            </a:r>
          </a:p>
          <a:p>
            <a:pPr indent="0" algn="just">
              <a:lnSpc>
                <a:spcPct val="150000"/>
              </a:lnSpc>
              <a:buNone/>
            </a:pPr>
            <a:r>
              <a:rPr lang="ru-RU" sz="1800" dirty="0">
                <a:solidFill>
                  <a:schemeClr val="accent4">
                    <a:lumMod val="50000"/>
                  </a:schemeClr>
                </a:solidFill>
                <a:effectLst/>
                <a:latin typeface="Garamond" panose="02020404030301010803" pitchFamily="18" charset="0"/>
                <a:ea typeface="Times New Roman" panose="02020603050405020304" pitchFamily="18" charset="0"/>
              </a:rPr>
              <a:t>	Самостоятельная образовательная деятельность определяет развитие детей по физической, социально-коммуникативной, познавательной, речевой и художественно-эстетической областям развития, предполагающая общение со сверстниками в уголках книги, в различных играх, экспериментах, конструировании, творческих проявлениях и увлечениях.</a:t>
            </a:r>
          </a:p>
          <a:p>
            <a:pPr indent="0" algn="just">
              <a:lnSpc>
                <a:spcPct val="150000"/>
              </a:lnSpc>
              <a:buNone/>
            </a:pPr>
            <a:r>
              <a:rPr lang="ru-RU" sz="1800" dirty="0">
                <a:solidFill>
                  <a:schemeClr val="accent4">
                    <a:lumMod val="50000"/>
                  </a:schemeClr>
                </a:solidFill>
                <a:effectLst/>
                <a:latin typeface="Garamond" panose="02020404030301010803" pitchFamily="18" charset="0"/>
                <a:ea typeface="Times New Roman" panose="02020603050405020304" pitchFamily="18" charset="0"/>
              </a:rPr>
              <a:t>	При планировании работы учитывается принцип интеграции образовательных областей: формы работы, органичные для организации какого-либо вида детской деятельности, могут быть использованы и для организации других видов детской деятельности.</a:t>
            </a:r>
          </a:p>
          <a:p>
            <a:endParaRPr lang="ru-RU" dirty="0"/>
          </a:p>
        </p:txBody>
      </p:sp>
    </p:spTree>
    <p:extLst>
      <p:ext uri="{BB962C8B-B14F-4D97-AF65-F5344CB8AC3E}">
        <p14:creationId xmlns:p14="http://schemas.microsoft.com/office/powerpoint/2010/main" val="76194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chemeClr val="bg2">
                    <a:lumMod val="25000"/>
                  </a:schemeClr>
                </a:solidFill>
                <a:latin typeface="Garamond" panose="02020404030301010803" pitchFamily="18" charset="0"/>
                <a:cs typeface="Times New Roman" pitchFamily="18" charset="0"/>
              </a:rPr>
              <a:t>Формы работы по образовательным областям</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77500" lnSpcReduction="20000"/>
          </a:bodyPr>
          <a:lstStyle/>
          <a:p>
            <a:pPr algn="just"/>
            <a:r>
              <a:rPr lang="ru-RU" sz="2000" dirty="0">
                <a:solidFill>
                  <a:schemeClr val="accent4">
                    <a:lumMod val="50000"/>
                  </a:schemeClr>
                </a:solidFill>
                <a:latin typeface="Garamond" panose="02020404030301010803" pitchFamily="18" charset="0"/>
                <a:cs typeface="Times New Roman" pitchFamily="18" charset="0"/>
              </a:rPr>
              <a:t>Социально-коммуникативное развитие</a:t>
            </a:r>
          </a:p>
          <a:p>
            <a:pPr algn="just"/>
            <a:r>
              <a:rPr lang="ru-RU" sz="2000" dirty="0">
                <a:solidFill>
                  <a:schemeClr val="accent4">
                    <a:lumMod val="50000"/>
                  </a:schemeClr>
                </a:solidFill>
                <a:latin typeface="Garamond" panose="02020404030301010803" pitchFamily="18" charset="0"/>
                <a:cs typeface="Times New Roman" pitchFamily="18" charset="0"/>
              </a:rPr>
              <a:t>Познавательное развитие </a:t>
            </a:r>
          </a:p>
          <a:p>
            <a:pPr algn="just"/>
            <a:r>
              <a:rPr lang="ru-RU" sz="2000" dirty="0">
                <a:solidFill>
                  <a:schemeClr val="accent4">
                    <a:lumMod val="50000"/>
                  </a:schemeClr>
                </a:solidFill>
                <a:latin typeface="Garamond" panose="02020404030301010803" pitchFamily="18" charset="0"/>
                <a:cs typeface="Times New Roman" pitchFamily="18" charset="0"/>
              </a:rPr>
              <a:t>Речевое развитие</a:t>
            </a:r>
          </a:p>
          <a:p>
            <a:pPr algn="just"/>
            <a:r>
              <a:rPr lang="ru-RU" sz="2000" dirty="0">
                <a:solidFill>
                  <a:schemeClr val="accent4">
                    <a:lumMod val="50000"/>
                  </a:schemeClr>
                </a:solidFill>
                <a:latin typeface="Garamond" panose="02020404030301010803" pitchFamily="18" charset="0"/>
                <a:cs typeface="Times New Roman" pitchFamily="18" charset="0"/>
              </a:rPr>
              <a:t>Художественно-эстетическое развитие </a:t>
            </a:r>
          </a:p>
          <a:p>
            <a:pPr algn="just"/>
            <a:r>
              <a:rPr lang="ru-RU" sz="2000" dirty="0">
                <a:solidFill>
                  <a:schemeClr val="accent4">
                    <a:lumMod val="50000"/>
                  </a:schemeClr>
                </a:solidFill>
                <a:latin typeface="Garamond" panose="02020404030301010803" pitchFamily="18" charset="0"/>
                <a:cs typeface="Times New Roman" pitchFamily="18" charset="0"/>
              </a:rPr>
              <a:t>Физическое развитие </a:t>
            </a:r>
          </a:p>
          <a:p>
            <a:pPr marL="0" indent="0" algn="just">
              <a:buNone/>
            </a:pPr>
            <a:r>
              <a:rPr lang="ru-RU" sz="2000" b="1" dirty="0">
                <a:solidFill>
                  <a:schemeClr val="accent4">
                    <a:lumMod val="50000"/>
                  </a:schemeClr>
                </a:solidFill>
                <a:latin typeface="Garamond" panose="02020404030301010803" pitchFamily="18" charset="0"/>
                <a:cs typeface="Times New Roman" pitchFamily="18" charset="0"/>
              </a:rPr>
              <a:t>	</a:t>
            </a:r>
          </a:p>
          <a:p>
            <a:pPr marL="0" indent="0" algn="just">
              <a:buNone/>
            </a:pPr>
            <a:r>
              <a:rPr lang="ru-RU" sz="2000" b="1" dirty="0">
                <a:solidFill>
                  <a:schemeClr val="accent4">
                    <a:lumMod val="50000"/>
                  </a:schemeClr>
                </a:solidFill>
                <a:latin typeface="Garamond" panose="02020404030301010803" pitchFamily="18" charset="0"/>
                <a:cs typeface="Times New Roman" pitchFamily="18" charset="0"/>
              </a:rPr>
              <a:t>	Обновление содержания образования</a:t>
            </a:r>
            <a:r>
              <a:rPr lang="ru-RU" sz="2000" dirty="0">
                <a:solidFill>
                  <a:schemeClr val="accent4">
                    <a:lumMod val="50000"/>
                  </a:schemeClr>
                </a:solidFill>
                <a:latin typeface="Garamond" panose="02020404030301010803" pitchFamily="18" charset="0"/>
                <a:cs typeface="Times New Roman" pitchFamily="18" charset="0"/>
              </a:rPr>
              <a:t> требует от педагогов развития таких компетенций, которые помогли бы ему строить весь образовательный процесс в соответствии с ФАОП ДО и ФГОС ДО и использовать в своей работе современные методы, формы обучения и воспитания, современные педагогические технологии обучения. Количество используемых технологий в образовательно–воспитательном процессе оправдано соответствующей подготовкой педагогов, наличием методической базы и особенностями развивающей среды ГБДОУ №1.</a:t>
            </a:r>
          </a:p>
        </p:txBody>
      </p:sp>
    </p:spTree>
    <p:extLst>
      <p:ext uri="{BB962C8B-B14F-4D97-AF65-F5344CB8AC3E}">
        <p14:creationId xmlns:p14="http://schemas.microsoft.com/office/powerpoint/2010/main" val="1122267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000" dirty="0">
                <a:solidFill>
                  <a:schemeClr val="bg2">
                    <a:lumMod val="25000"/>
                  </a:schemeClr>
                </a:solidFill>
                <a:latin typeface="Garamond" panose="02020404030301010803" pitchFamily="18" charset="0"/>
                <a:cs typeface="Times New Roman" pitchFamily="18" charset="0"/>
              </a:rPr>
              <a:t>Технологии реализации Программы</a:t>
            </a:r>
          </a:p>
        </p:txBody>
      </p:sp>
      <p:sp>
        <p:nvSpPr>
          <p:cNvPr id="3" name="Объект 2"/>
          <p:cNvSpPr>
            <a:spLocks noGrp="1"/>
          </p:cNvSpPr>
          <p:nvPr>
            <p:ph idx="1"/>
          </p:nvPr>
        </p:nvSpPr>
        <p:spPr/>
        <p:txBody>
          <a:bodyPr>
            <a:normAutofit fontScale="62500" lnSpcReduction="20000"/>
          </a:bodyPr>
          <a:lstStyle/>
          <a:p>
            <a:pPr algn="just"/>
            <a:r>
              <a:rPr lang="ru-RU" sz="2800" dirty="0">
                <a:solidFill>
                  <a:schemeClr val="bg2">
                    <a:lumMod val="25000"/>
                  </a:schemeClr>
                </a:solidFill>
                <a:latin typeface="Garamond" panose="02020404030301010803" pitchFamily="18" charset="0"/>
                <a:cs typeface="Times New Roman" pitchFamily="18" charset="0"/>
              </a:rPr>
              <a:t>Информационно-коммуникативные технологии, </a:t>
            </a:r>
          </a:p>
          <a:p>
            <a:pPr marL="0" indent="0" algn="just">
              <a:buNone/>
            </a:pPr>
            <a:r>
              <a:rPr lang="ru-RU" sz="2800" dirty="0">
                <a:solidFill>
                  <a:schemeClr val="bg2">
                    <a:lumMod val="25000"/>
                  </a:schemeClr>
                </a:solidFill>
                <a:latin typeface="Garamond" panose="02020404030301010803" pitchFamily="18" charset="0"/>
                <a:cs typeface="Times New Roman" pitchFamily="18" charset="0"/>
              </a:rPr>
              <a:t>	в т.ч. дистанционная работа</a:t>
            </a:r>
          </a:p>
          <a:p>
            <a:r>
              <a:rPr lang="ru-RU" sz="2800" dirty="0">
                <a:solidFill>
                  <a:schemeClr val="bg2">
                    <a:lumMod val="25000"/>
                  </a:schemeClr>
                </a:solidFill>
                <a:latin typeface="Garamond" panose="02020404030301010803" pitchFamily="18" charset="0"/>
                <a:cs typeface="Times New Roman" pitchFamily="18" charset="0"/>
              </a:rPr>
              <a:t>Технологии личностно-ориентированного взаимодействия педагога с детьми</a:t>
            </a:r>
          </a:p>
          <a:p>
            <a:pPr algn="just"/>
            <a:r>
              <a:rPr lang="ru-RU" sz="2800" dirty="0">
                <a:solidFill>
                  <a:schemeClr val="bg2">
                    <a:lumMod val="25000"/>
                  </a:schemeClr>
                </a:solidFill>
                <a:latin typeface="Garamond" panose="02020404030301010803" pitchFamily="18" charset="0"/>
                <a:cs typeface="Times New Roman" pitchFamily="18" charset="0"/>
              </a:rPr>
              <a:t>Технологии проектной деятельности</a:t>
            </a:r>
          </a:p>
          <a:p>
            <a:pPr algn="just"/>
            <a:r>
              <a:rPr lang="ru-RU" sz="2800" dirty="0">
                <a:solidFill>
                  <a:schemeClr val="bg2">
                    <a:lumMod val="25000"/>
                  </a:schemeClr>
                </a:solidFill>
                <a:latin typeface="Garamond" panose="02020404030301010803" pitchFamily="18" charset="0"/>
                <a:cs typeface="Times New Roman" pitchFamily="18" charset="0"/>
              </a:rPr>
              <a:t>Технологии исследовательской деятельности</a:t>
            </a:r>
          </a:p>
          <a:p>
            <a:pPr algn="just"/>
            <a:r>
              <a:rPr lang="ru-RU" sz="2800" dirty="0">
                <a:solidFill>
                  <a:schemeClr val="bg2">
                    <a:lumMod val="25000"/>
                  </a:schemeClr>
                </a:solidFill>
                <a:latin typeface="Garamond" panose="02020404030301010803" pitchFamily="18" charset="0"/>
                <a:cs typeface="Times New Roman" pitchFamily="18" charset="0"/>
              </a:rPr>
              <a:t>Технологии «Портфолио дошкольника»</a:t>
            </a:r>
          </a:p>
          <a:p>
            <a:pPr algn="just"/>
            <a:r>
              <a:rPr lang="ru-RU" sz="2800" dirty="0">
                <a:solidFill>
                  <a:schemeClr val="bg2">
                    <a:lumMod val="25000"/>
                  </a:schemeClr>
                </a:solidFill>
                <a:latin typeface="Garamond" panose="02020404030301010803" pitchFamily="18" charset="0"/>
                <a:cs typeface="Times New Roman" pitchFamily="18" charset="0"/>
              </a:rPr>
              <a:t>Технологии проблемного обучения</a:t>
            </a:r>
          </a:p>
          <a:p>
            <a:pPr algn="just"/>
            <a:r>
              <a:rPr lang="ru-RU" sz="2800" dirty="0">
                <a:solidFill>
                  <a:schemeClr val="bg2">
                    <a:lumMod val="25000"/>
                  </a:schemeClr>
                </a:solidFill>
                <a:latin typeface="Garamond" panose="02020404030301010803" pitchFamily="18" charset="0"/>
                <a:cs typeface="Times New Roman" pitchFamily="18" charset="0"/>
              </a:rPr>
              <a:t>Технологии культурных практик (КОП)</a:t>
            </a:r>
          </a:p>
          <a:p>
            <a:pPr algn="just"/>
            <a:r>
              <a:rPr lang="ru-RU" sz="2800" dirty="0" err="1">
                <a:solidFill>
                  <a:schemeClr val="bg2">
                    <a:lumMod val="25000"/>
                  </a:schemeClr>
                </a:solidFill>
                <a:latin typeface="Garamond" panose="02020404030301010803" pitchFamily="18" charset="0"/>
                <a:cs typeface="Times New Roman" pitchFamily="18" charset="0"/>
              </a:rPr>
              <a:t>Здоровьесберегающие</a:t>
            </a:r>
            <a:r>
              <a:rPr lang="ru-RU" sz="2800" dirty="0">
                <a:solidFill>
                  <a:schemeClr val="bg2">
                    <a:lumMod val="25000"/>
                  </a:schemeClr>
                </a:solidFill>
                <a:latin typeface="Garamond" panose="02020404030301010803" pitchFamily="18" charset="0"/>
                <a:cs typeface="Times New Roman" pitchFamily="18" charset="0"/>
              </a:rPr>
              <a:t> технологии</a:t>
            </a:r>
          </a:p>
          <a:p>
            <a:pPr algn="just"/>
            <a:r>
              <a:rPr lang="ru-RU" sz="2800" dirty="0">
                <a:solidFill>
                  <a:schemeClr val="bg2">
                    <a:lumMod val="25000"/>
                  </a:schemeClr>
                </a:solidFill>
                <a:latin typeface="Garamond" panose="02020404030301010803" pitchFamily="18" charset="0"/>
                <a:cs typeface="Times New Roman" pitchFamily="18" charset="0"/>
              </a:rPr>
              <a:t>Игровые технологии</a:t>
            </a:r>
          </a:p>
          <a:p>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894322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Особенности образовательной деятельности разных видов и культурных практик</a:t>
            </a:r>
          </a:p>
        </p:txBody>
      </p:sp>
      <p:sp>
        <p:nvSpPr>
          <p:cNvPr id="3" name="Объект 2"/>
          <p:cNvSpPr>
            <a:spLocks noGrp="1"/>
          </p:cNvSpPr>
          <p:nvPr>
            <p:ph idx="1"/>
          </p:nvPr>
        </p:nvSpPr>
        <p:spPr>
          <a:xfrm>
            <a:off x="1331640" y="2276872"/>
            <a:ext cx="7560840" cy="4320480"/>
          </a:xfrm>
        </p:spPr>
        <p:txBody>
          <a:bodyPr>
            <a:normAutofit/>
          </a:bodyPr>
          <a:lstStyle/>
          <a:p>
            <a:pPr marL="0" indent="0" algn="just">
              <a:buNone/>
            </a:pPr>
            <a:r>
              <a:rPr lang="ru-RU" sz="2800" b="1" dirty="0">
                <a:latin typeface="Times New Roman" pitchFamily="18" charset="0"/>
                <a:cs typeface="Times New Roman" pitchFamily="18" charset="0"/>
              </a:rPr>
              <a:t>	</a:t>
            </a:r>
            <a:r>
              <a:rPr lang="ru-RU" sz="1500" b="1" dirty="0">
                <a:solidFill>
                  <a:schemeClr val="accent4">
                    <a:lumMod val="50000"/>
                  </a:schemeClr>
                </a:solidFill>
                <a:latin typeface="Garamond" panose="02020404030301010803" pitchFamily="18" charset="0"/>
                <a:cs typeface="Times New Roman" pitchFamily="18" charset="0"/>
              </a:rPr>
              <a:t>Направленность дошкольного образования</a:t>
            </a:r>
            <a:r>
              <a:rPr lang="ru-RU" sz="1500" dirty="0">
                <a:solidFill>
                  <a:schemeClr val="accent4">
                    <a:lumMod val="50000"/>
                  </a:schemeClr>
                </a:solidFill>
                <a:latin typeface="Garamond" panose="02020404030301010803" pitchFamily="18" charset="0"/>
                <a:cs typeface="Times New Roman" pitchFamily="18" charset="0"/>
              </a:rPr>
              <a:t> и формирование общей </a:t>
            </a:r>
            <a:r>
              <a:rPr lang="ru-RU" sz="1500" b="1" dirty="0">
                <a:solidFill>
                  <a:schemeClr val="accent4">
                    <a:lumMod val="50000"/>
                  </a:schemeClr>
                </a:solidFill>
                <a:latin typeface="Garamond" panose="02020404030301010803" pitchFamily="18" charset="0"/>
                <a:cs typeface="Times New Roman" pitchFamily="18" charset="0"/>
              </a:rPr>
              <a:t>культуры ребенка </a:t>
            </a:r>
            <a:r>
              <a:rPr lang="ru-RU" sz="1500" dirty="0">
                <a:solidFill>
                  <a:schemeClr val="accent4">
                    <a:lumMod val="50000"/>
                  </a:schemeClr>
                </a:solidFill>
                <a:latin typeface="Garamond" panose="02020404030301010803" pitchFamily="18" charset="0"/>
                <a:cs typeface="Times New Roman" pitchFamily="18" charset="0"/>
              </a:rPr>
              <a:t>диктует естественное сочетание в Программе дошкольного учреждения познания детьми истории развития человеческого общества и формирование навыков существования в этом обществе, позитивной их социализации.</a:t>
            </a:r>
          </a:p>
          <a:p>
            <a:pPr marL="0" indent="0" algn="just">
              <a:buNone/>
            </a:pPr>
            <a:r>
              <a:rPr lang="ru-RU" sz="1500" dirty="0">
                <a:solidFill>
                  <a:schemeClr val="accent4">
                    <a:lumMod val="50000"/>
                  </a:schemeClr>
                </a:solidFill>
                <a:effectLst/>
                <a:latin typeface="Garamond" panose="02020404030301010803" pitchFamily="18" charset="0"/>
                <a:ea typeface="Times New Roman" panose="02020603050405020304" pitchFamily="18" charset="0"/>
              </a:rPr>
              <a:t>	Особенностью организации образовательной деятельности Программы является ситуационный подход. Основной единицей образовательного процесса выступает образовательная ситуация, т.е. такая форма совместной деятельности педагога и детей, которая планируется и целенаправленно организуется педагогом с целью решения определенных задач развития, воспитания и обучения. Образовательная ситуация протекает в конкретный временной период образовательной деятельности. Особенностью образовательной ситуации является появление образовательного результата (продукта) в ходе специально организованного взаимодействия воспитателя и ребенка. Такие продукты могут быть как материальными (рассказ, рисунок, поделка, коллаж, экспонат для выставки), так и нематериальными (новое знание, образ, идея, отношение, переживание). Ориентация на конечный продукт определяет технологию создания образовательных ситуаций.</a:t>
            </a:r>
            <a:endParaRPr lang="ru-RU" sz="1500" dirty="0">
              <a:solidFill>
                <a:schemeClr val="accent4">
                  <a:lumMod val="50000"/>
                </a:schemeClr>
              </a:solidFill>
              <a:latin typeface="Garamond" panose="02020404030301010803" pitchFamily="18" charset="0"/>
              <a:cs typeface="Times New Roman" pitchFamily="18" charset="0"/>
            </a:endParaRPr>
          </a:p>
        </p:txBody>
      </p:sp>
    </p:spTree>
    <p:extLst>
      <p:ext uri="{BB962C8B-B14F-4D97-AF65-F5344CB8AC3E}">
        <p14:creationId xmlns:p14="http://schemas.microsoft.com/office/powerpoint/2010/main" val="3041711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915337"/>
            <a:ext cx="7344816" cy="1303867"/>
          </a:xfrm>
        </p:spPr>
        <p:txBody>
          <a:bodyPr>
            <a:noAutofit/>
          </a:bodyPr>
          <a:lstStyle/>
          <a:p>
            <a:r>
              <a:rPr lang="ru-RU" sz="2400" dirty="0">
                <a:solidFill>
                  <a:schemeClr val="bg2">
                    <a:lumMod val="25000"/>
                  </a:schemeClr>
                </a:solidFill>
                <a:latin typeface="Garamond" panose="02020404030301010803" pitchFamily="18" charset="0"/>
                <a:cs typeface="Times New Roman" pitchFamily="18" charset="0"/>
              </a:rPr>
              <a:t>Образовательная деятельность основана на организации педагогом видов деятельности, заданных </a:t>
            </a:r>
            <a:br>
              <a:rPr lang="ru-RU" sz="2400" dirty="0">
                <a:solidFill>
                  <a:schemeClr val="bg2">
                    <a:lumMod val="25000"/>
                  </a:schemeClr>
                </a:solidFill>
                <a:latin typeface="Garamond" panose="02020404030301010803" pitchFamily="18" charset="0"/>
                <a:cs typeface="Times New Roman" pitchFamily="18" charset="0"/>
              </a:rPr>
            </a:br>
            <a:r>
              <a:rPr lang="ru-RU" sz="2400" dirty="0">
                <a:solidFill>
                  <a:schemeClr val="bg2">
                    <a:lumMod val="25000"/>
                  </a:schemeClr>
                </a:solidFill>
                <a:latin typeface="Garamond" panose="02020404030301010803" pitchFamily="18" charset="0"/>
                <a:cs typeface="Times New Roman" pitchFamily="18" charset="0"/>
              </a:rPr>
              <a:t>ФГОС дошкольного образования:</a:t>
            </a:r>
          </a:p>
        </p:txBody>
      </p:sp>
      <p:sp>
        <p:nvSpPr>
          <p:cNvPr id="3" name="Объект 2"/>
          <p:cNvSpPr>
            <a:spLocks noGrp="1"/>
          </p:cNvSpPr>
          <p:nvPr>
            <p:ph idx="1"/>
          </p:nvPr>
        </p:nvSpPr>
        <p:spPr>
          <a:xfrm>
            <a:off x="1259632" y="2348880"/>
            <a:ext cx="7560840" cy="4248472"/>
          </a:xfrm>
        </p:spPr>
        <p:txBody>
          <a:bodyPr>
            <a:normAutofit fontScale="77500" lnSpcReduction="20000"/>
          </a:bodyPr>
          <a:lstStyle/>
          <a:p>
            <a:pPr algn="just"/>
            <a:r>
              <a:rPr lang="ru-RU" sz="1900" b="1" dirty="0">
                <a:solidFill>
                  <a:schemeClr val="bg2">
                    <a:lumMod val="25000"/>
                  </a:schemeClr>
                </a:solidFill>
                <a:latin typeface="Garamond" panose="02020404030301010803" pitchFamily="18" charset="0"/>
                <a:cs typeface="Times New Roman" pitchFamily="18" charset="0"/>
              </a:rPr>
              <a:t>Игровая деятельность </a:t>
            </a:r>
            <a:r>
              <a:rPr lang="ru-RU" sz="1900" dirty="0">
                <a:solidFill>
                  <a:schemeClr val="bg2">
                    <a:lumMod val="25000"/>
                  </a:schemeClr>
                </a:solidFill>
                <a:latin typeface="Garamond" panose="02020404030301010803" pitchFamily="18" charset="0"/>
                <a:cs typeface="Times New Roman" pitchFamily="18" charset="0"/>
              </a:rPr>
              <a:t>является ведущей деятельностью ребенка дошкольного возраста.</a:t>
            </a:r>
          </a:p>
          <a:p>
            <a:pPr algn="just"/>
            <a:r>
              <a:rPr lang="ru-RU" sz="1900" b="1" dirty="0">
                <a:solidFill>
                  <a:schemeClr val="bg2">
                    <a:lumMod val="25000"/>
                  </a:schemeClr>
                </a:solidFill>
                <a:latin typeface="Garamond" panose="02020404030301010803" pitchFamily="18" charset="0"/>
                <a:cs typeface="Times New Roman" pitchFamily="18" charset="0"/>
              </a:rPr>
              <a:t>Коммуникативная деятельность </a:t>
            </a:r>
            <a:r>
              <a:rPr lang="ru-RU" sz="1900" dirty="0">
                <a:solidFill>
                  <a:schemeClr val="bg2">
                    <a:lumMod val="25000"/>
                  </a:schemeClr>
                </a:solidFill>
                <a:latin typeface="Garamond" panose="02020404030301010803" pitchFamily="18" charset="0"/>
                <a:cs typeface="Times New Roman" pitchFamily="18" charset="0"/>
              </a:rPr>
              <a:t>направлена на решение задач, связанных с развитием свободного общения детей</a:t>
            </a:r>
          </a:p>
          <a:p>
            <a:pPr algn="just"/>
            <a:r>
              <a:rPr lang="ru-RU" sz="1900" b="1" dirty="0">
                <a:solidFill>
                  <a:schemeClr val="bg2">
                    <a:lumMod val="25000"/>
                  </a:schemeClr>
                </a:solidFill>
                <a:latin typeface="Garamond" panose="02020404030301010803" pitchFamily="18" charset="0"/>
                <a:cs typeface="Times New Roman" pitchFamily="18" charset="0"/>
              </a:rPr>
              <a:t>Познавательно-исследовательская деятельность </a:t>
            </a:r>
            <a:r>
              <a:rPr lang="ru-RU" sz="1900" dirty="0">
                <a:solidFill>
                  <a:schemeClr val="bg2">
                    <a:lumMod val="25000"/>
                  </a:schemeClr>
                </a:solidFill>
                <a:latin typeface="Garamond" panose="02020404030301010803" pitchFamily="18" charset="0"/>
                <a:cs typeface="Times New Roman" pitchFamily="18" charset="0"/>
              </a:rPr>
              <a:t>включает в себя широкое познание детьми объектов живой и неживой природы</a:t>
            </a:r>
          </a:p>
          <a:p>
            <a:pPr algn="just"/>
            <a:r>
              <a:rPr lang="ru-RU" sz="1900" b="1" dirty="0">
                <a:solidFill>
                  <a:schemeClr val="bg2">
                    <a:lumMod val="25000"/>
                  </a:schemeClr>
                </a:solidFill>
                <a:latin typeface="Garamond" panose="02020404030301010803" pitchFamily="18" charset="0"/>
                <a:cs typeface="Times New Roman" pitchFamily="18" charset="0"/>
              </a:rPr>
              <a:t>Художественно-творческая деятельность</a:t>
            </a:r>
            <a:r>
              <a:rPr lang="ru-RU" sz="1900" dirty="0">
                <a:solidFill>
                  <a:schemeClr val="bg2">
                    <a:lumMod val="25000"/>
                  </a:schemeClr>
                </a:solidFill>
                <a:latin typeface="Garamond" panose="02020404030301010803" pitchFamily="18" charset="0"/>
                <a:cs typeface="Times New Roman" pitchFamily="18" charset="0"/>
              </a:rPr>
              <a:t> неразрывно связана со знакомством детей с изобразительным искусством, развитием способности художественного восприятия</a:t>
            </a:r>
          </a:p>
          <a:p>
            <a:r>
              <a:rPr lang="ru-RU" sz="1900" b="1" dirty="0">
                <a:solidFill>
                  <a:schemeClr val="bg2">
                    <a:lumMod val="25000"/>
                  </a:schemeClr>
                </a:solidFill>
                <a:latin typeface="Garamond" panose="02020404030301010803" pitchFamily="18" charset="0"/>
                <a:cs typeface="Times New Roman" pitchFamily="18" charset="0"/>
              </a:rPr>
              <a:t>Музыкальная деятельность</a:t>
            </a:r>
            <a:r>
              <a:rPr lang="ru-RU" sz="1900" dirty="0">
                <a:solidFill>
                  <a:schemeClr val="bg2">
                    <a:lumMod val="25000"/>
                  </a:schemeClr>
                </a:solidFill>
                <a:latin typeface="Garamond" panose="02020404030301010803" pitchFamily="18" charset="0"/>
                <a:cs typeface="Times New Roman" pitchFamily="18" charset="0"/>
              </a:rPr>
              <a:t> </a:t>
            </a:r>
            <a:r>
              <a:rPr lang="ru-RU" sz="1900" b="1" dirty="0">
                <a:solidFill>
                  <a:schemeClr val="bg2">
                    <a:lumMod val="25000"/>
                  </a:schemeClr>
                </a:solidFill>
                <a:latin typeface="Garamond" panose="02020404030301010803" pitchFamily="18" charset="0"/>
                <a:cs typeface="Times New Roman" pitchFamily="18" charset="0"/>
              </a:rPr>
              <a:t>организуется</a:t>
            </a:r>
            <a:r>
              <a:rPr lang="ru-RU" sz="1900" dirty="0">
                <a:solidFill>
                  <a:schemeClr val="bg2">
                    <a:lumMod val="25000"/>
                  </a:schemeClr>
                </a:solidFill>
                <a:latin typeface="Garamond" panose="02020404030301010803" pitchFamily="18" charset="0"/>
                <a:cs typeface="Times New Roman" pitchFamily="18" charset="0"/>
              </a:rPr>
              <a:t> в процессе музыкальных занятий, которые проводятся музыкальным руководителем дошкольного учреждения в специально оборудованном помещении.</a:t>
            </a:r>
          </a:p>
          <a:p>
            <a:r>
              <a:rPr lang="ru-RU" sz="1900" b="1" dirty="0">
                <a:solidFill>
                  <a:schemeClr val="bg2">
                    <a:lumMod val="25000"/>
                  </a:schemeClr>
                </a:solidFill>
                <a:latin typeface="Garamond" panose="02020404030301010803" pitchFamily="18" charset="0"/>
                <a:cs typeface="Times New Roman" pitchFamily="18" charset="0"/>
              </a:rPr>
              <a:t>Двигательная деятельность организуется</a:t>
            </a:r>
            <a:r>
              <a:rPr lang="ru-RU" sz="1900" dirty="0">
                <a:solidFill>
                  <a:schemeClr val="bg2">
                    <a:lumMod val="25000"/>
                  </a:schemeClr>
                </a:solidFill>
                <a:latin typeface="Garamond" panose="02020404030301010803" pitchFamily="18" charset="0"/>
                <a:cs typeface="Times New Roman" pitchFamily="18" charset="0"/>
              </a:rPr>
              <a:t> в процессе занятий физической культурой, требования к проведению которых согласуются дошкольным учреждением с положениями действующего СанПин.</a:t>
            </a:r>
          </a:p>
          <a:p>
            <a:r>
              <a:rPr lang="ru-RU" sz="1900" b="1" dirty="0">
                <a:solidFill>
                  <a:schemeClr val="bg2">
                    <a:lumMod val="25000"/>
                  </a:schemeClr>
                </a:solidFill>
                <a:latin typeface="Garamond" panose="02020404030301010803" pitchFamily="18" charset="0"/>
                <a:cs typeface="Times New Roman" pitchFamily="18" charset="0"/>
              </a:rPr>
              <a:t>Образовательная деятельность,</a:t>
            </a:r>
            <a:r>
              <a:rPr lang="ru-RU" sz="1900" dirty="0">
                <a:solidFill>
                  <a:schemeClr val="bg2">
                    <a:lumMod val="25000"/>
                  </a:schemeClr>
                </a:solidFill>
                <a:latin typeface="Garamond" panose="02020404030301010803" pitchFamily="18" charset="0"/>
                <a:cs typeface="Times New Roman" pitchFamily="18" charset="0"/>
              </a:rPr>
              <a:t> осуществляемая в ходе режимных моментов требует особых форм работы в соответствии с реализуемыми задачами воспитания, обучения и развития ребенка.</a:t>
            </a:r>
          </a:p>
          <a:p>
            <a:pPr marL="0" indent="0" algn="just">
              <a:buNone/>
            </a:pPr>
            <a:endParaRPr lang="ru-RU"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178871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Взаимодействие педагогического коллектива с семьями дошкольников. Родительский клуб</a:t>
            </a:r>
          </a:p>
        </p:txBody>
      </p:sp>
      <p:sp>
        <p:nvSpPr>
          <p:cNvPr id="3" name="Объект 2"/>
          <p:cNvSpPr>
            <a:spLocks noGrp="1"/>
          </p:cNvSpPr>
          <p:nvPr>
            <p:ph idx="1"/>
          </p:nvPr>
        </p:nvSpPr>
        <p:spPr>
          <a:xfrm>
            <a:off x="1691680" y="2276872"/>
            <a:ext cx="7128792" cy="4248472"/>
          </a:xfrm>
        </p:spPr>
        <p:txBody>
          <a:bodyPr>
            <a:normAutofit fontScale="85000" lnSpcReduction="20000"/>
          </a:bodyPr>
          <a:lstStyle/>
          <a:p>
            <a:pPr marL="0" indent="0" algn="just">
              <a:buNone/>
            </a:pPr>
            <a:r>
              <a:rPr lang="ru-RU" sz="2000" b="1" dirty="0">
                <a:latin typeface="Garamond" panose="02020404030301010803" pitchFamily="18" charset="0"/>
                <a:cs typeface="Times New Roman" pitchFamily="18" charset="0"/>
              </a:rPr>
              <a:t>	</a:t>
            </a:r>
            <a:r>
              <a:rPr lang="ru-RU" sz="2000" b="1" dirty="0">
                <a:solidFill>
                  <a:schemeClr val="bg2">
                    <a:lumMod val="25000"/>
                  </a:schemeClr>
                </a:solidFill>
                <a:latin typeface="Garamond" panose="02020404030301010803" pitchFamily="18" charset="0"/>
                <a:cs typeface="Times New Roman" pitchFamily="18" charset="0"/>
              </a:rPr>
              <a:t>Семья является </a:t>
            </a:r>
            <a:r>
              <a:rPr lang="ru-RU" sz="2000" dirty="0">
                <a:solidFill>
                  <a:schemeClr val="bg2">
                    <a:lumMod val="25000"/>
                  </a:schemeClr>
                </a:solidFill>
                <a:latin typeface="Garamond" panose="02020404030301010803" pitchFamily="18" charset="0"/>
                <a:cs typeface="Times New Roman" pitchFamily="18" charset="0"/>
              </a:rPr>
              <a:t>институтом первичной социализации и образования, который оказывает большое влияние на развитие ребенка в младенческом, раннем и дошкольном возрасте. Поэтому педагогам, реализующим образовательные программы дошкольного образования, необходимо учитывать в своей работе такие факторы, как условия жизни в семье, состав семьи, ее ценности и традиции, а также уважать и признавать способности и достижения родителей (законных представителей) в деле воспитания и развития их детей.</a:t>
            </a:r>
          </a:p>
          <a:p>
            <a:pPr marL="0" indent="0" algn="just">
              <a:buNone/>
            </a:pPr>
            <a:r>
              <a:rPr lang="ru-RU" sz="2000" dirty="0">
                <a:solidFill>
                  <a:schemeClr val="bg2">
                    <a:lumMod val="25000"/>
                  </a:schemeClr>
                </a:solidFill>
                <a:effectLst/>
                <a:latin typeface="Garamond" panose="02020404030301010803" pitchFamily="18" charset="0"/>
                <a:ea typeface="Times New Roman" panose="02020603050405020304" pitchFamily="18" charset="0"/>
              </a:rPr>
              <a:t>	Для эффективного, конструктивного взаимодействия с семьями в ГБДОУ детском саду №1 </a:t>
            </a:r>
            <a:r>
              <a:rPr lang="ru-RU" sz="2000" b="1" dirty="0">
                <a:solidFill>
                  <a:schemeClr val="bg2">
                    <a:lumMod val="25000"/>
                  </a:schemeClr>
                </a:solidFill>
                <a:effectLst/>
                <a:latin typeface="Garamond" panose="02020404030301010803" pitchFamily="18" charset="0"/>
                <a:ea typeface="Times New Roman" panose="02020603050405020304" pitchFamily="18" charset="0"/>
              </a:rPr>
              <a:t>функционирует Родительский клуб</a:t>
            </a:r>
            <a:r>
              <a:rPr lang="ru-RU" sz="2000" dirty="0">
                <a:solidFill>
                  <a:schemeClr val="bg2">
                    <a:lumMod val="25000"/>
                  </a:schemeClr>
                </a:solidFill>
                <a:effectLst/>
                <a:latin typeface="Garamond" panose="02020404030301010803" pitchFamily="18" charset="0"/>
                <a:ea typeface="Times New Roman" panose="02020603050405020304" pitchFamily="18" charset="0"/>
              </a:rPr>
              <a:t>, направленный на повышение педагогической компетентности родителей. Работа в Клубе построена на принципах добровольности и личной заинтересованности семей воспитанников во взаимодействии с детским садом. Тематика встреч определяется предварительным запросом родителей при личном обращении к специалистам ДОУ или дистанционно, используя группу детского сада ВКонтакте.</a:t>
            </a:r>
          </a:p>
          <a:p>
            <a:pPr marL="0" indent="0" algn="just">
              <a:buNone/>
            </a:pPr>
            <a:r>
              <a:rPr lang="ru-RU" sz="2000" dirty="0">
                <a:solidFill>
                  <a:schemeClr val="bg2">
                    <a:lumMod val="25000"/>
                  </a:schemeClr>
                </a:solidFill>
                <a:effectLst/>
                <a:latin typeface="Garamond" panose="02020404030301010803" pitchFamily="18" charset="0"/>
                <a:ea typeface="Times New Roman" panose="02020603050405020304" pitchFamily="18" charset="0"/>
              </a:rPr>
              <a:t>	Цель работы клуба – включение родительского сообщества в образовательный процесс, как участника образовательных отношений.</a:t>
            </a:r>
            <a:endParaRPr lang="ru-RU" sz="2000" dirty="0">
              <a:solidFill>
                <a:schemeClr val="bg2">
                  <a:lumMod val="25000"/>
                </a:schemeClr>
              </a:solidFill>
              <a:latin typeface="Garamond" panose="02020404030301010803" pitchFamily="18" charset="0"/>
              <a:cs typeface="Times New Roman" pitchFamily="18" charset="0"/>
            </a:endParaRPr>
          </a:p>
          <a:p>
            <a:endParaRPr lang="ru-RU" dirty="0"/>
          </a:p>
        </p:txBody>
      </p:sp>
    </p:spTree>
    <p:extLst>
      <p:ext uri="{BB962C8B-B14F-4D97-AF65-F5344CB8AC3E}">
        <p14:creationId xmlns:p14="http://schemas.microsoft.com/office/powerpoint/2010/main" val="4080325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9504" y="620688"/>
            <a:ext cx="7272808" cy="1145511"/>
          </a:xfrm>
        </p:spPr>
        <p:txBody>
          <a:bodyPr>
            <a:normAutofit/>
          </a:bodyPr>
          <a:lstStyle/>
          <a:p>
            <a:pPr algn="ctr"/>
            <a:r>
              <a:rPr lang="ru-RU" sz="3000" b="1" dirty="0">
                <a:solidFill>
                  <a:schemeClr val="bg2">
                    <a:lumMod val="25000"/>
                  </a:schemeClr>
                </a:solidFill>
                <a:latin typeface="Garamond" panose="02020404030301010803" pitchFamily="18" charset="0"/>
                <a:cs typeface="Times New Roman" pitchFamily="18" charset="0"/>
              </a:rPr>
              <a:t>Образовательная программа </a:t>
            </a:r>
            <a:br>
              <a:rPr lang="ru-RU" sz="3000" b="1" dirty="0">
                <a:solidFill>
                  <a:schemeClr val="bg2">
                    <a:lumMod val="25000"/>
                  </a:schemeClr>
                </a:solidFill>
                <a:latin typeface="Garamond" panose="02020404030301010803" pitchFamily="18" charset="0"/>
                <a:cs typeface="Times New Roman" pitchFamily="18" charset="0"/>
              </a:rPr>
            </a:br>
            <a:r>
              <a:rPr lang="ru-RU" sz="3000" b="1" dirty="0">
                <a:solidFill>
                  <a:schemeClr val="bg2">
                    <a:lumMod val="25000"/>
                  </a:schemeClr>
                </a:solidFill>
                <a:latin typeface="Garamond" panose="02020404030301010803" pitchFamily="18" charset="0"/>
                <a:cs typeface="Times New Roman" pitchFamily="18" charset="0"/>
              </a:rPr>
              <a:t>разработана в соответствии с</a:t>
            </a:r>
          </a:p>
        </p:txBody>
      </p:sp>
      <p:sp>
        <p:nvSpPr>
          <p:cNvPr id="3" name="Объект 2"/>
          <p:cNvSpPr>
            <a:spLocks noGrp="1"/>
          </p:cNvSpPr>
          <p:nvPr>
            <p:ph idx="1"/>
          </p:nvPr>
        </p:nvSpPr>
        <p:spPr>
          <a:xfrm>
            <a:off x="1500166" y="1643050"/>
            <a:ext cx="7344816" cy="5000660"/>
          </a:xfrm>
        </p:spPr>
        <p:txBody>
          <a:bodyPr>
            <a:normAutofit fontScale="25000" lnSpcReduction="20000"/>
          </a:bodyPr>
          <a:lstStyle/>
          <a:p>
            <a:pPr marL="0" indent="0" algn="just">
              <a:buNone/>
            </a:pPr>
            <a:r>
              <a:rPr lang="ru-RU" sz="5600" dirty="0">
                <a:solidFill>
                  <a:schemeClr val="accent4">
                    <a:lumMod val="50000"/>
                  </a:schemeClr>
                </a:solidFill>
                <a:latin typeface="Garamond" panose="02020404030301010803" pitchFamily="18" charset="0"/>
                <a:cs typeface="Times New Roman" pitchFamily="18" charset="0"/>
              </a:rPr>
              <a:t>Образовательная Программа (далее – Программа) Государственного бюджетного дошкольного образовательного учреждения детского сада №1 комбинированного вида Невского района Санкт-Петербурга (далее – ГБДОУ) разработана в соответствии с:</a:t>
            </a:r>
          </a:p>
          <a:p>
            <a:pPr marL="788988" lvl="2" indent="-434975"/>
            <a:r>
              <a:rPr lang="ru-RU" sz="4000" dirty="0">
                <a:latin typeface="Times New Roman" pitchFamily="18" charset="0"/>
                <a:cs typeface="Times New Roman" pitchFamily="18" charset="0"/>
              </a:rPr>
              <a:t>Федеральным законом от 29декабря2012г.№273-ФЗ «Об образовании в Российской Федерации»;</a:t>
            </a:r>
          </a:p>
          <a:p>
            <a:pPr marL="788988" lvl="2" indent="-434975"/>
            <a:r>
              <a:rPr lang="ru-RU" sz="4000" dirty="0">
                <a:latin typeface="Times New Roman" pitchFamily="18" charset="0"/>
                <a:cs typeface="Times New Roman" pitchFamily="18" charset="0"/>
              </a:rPr>
              <a:t>Приказом Министерства образования и науки РФ от 17.10.2013г. №1155 «Об утверждении федерального государственного образовательного стандарта дошкольного образования» (далее – ФГОС ДО);</a:t>
            </a:r>
          </a:p>
          <a:p>
            <a:pPr marL="788988" lvl="2" indent="-434975"/>
            <a:r>
              <a:rPr lang="ru-RU" sz="4000" dirty="0">
                <a:latin typeface="Times New Roman" pitchFamily="18" charset="0"/>
                <a:cs typeface="Times New Roman" pitchFamily="18" charset="0"/>
              </a:rPr>
              <a:t>Приказом Министерства просвещения РФ от 21.01.2019 г. №31 «О внесении изменения в федеральный государственный образовательный стандарт дошкольного образования, утвержденный приказом Министерства образования и науки Российской Федерации от 17 октября 2013 г. № 1155»;</a:t>
            </a:r>
          </a:p>
          <a:p>
            <a:pPr marL="788988" lvl="2" indent="-434975"/>
            <a:r>
              <a:rPr lang="ru-RU" sz="4000" dirty="0">
                <a:latin typeface="Times New Roman" pitchFamily="18" charset="0"/>
                <a:cs typeface="Times New Roman" pitchFamily="18" charset="0"/>
              </a:rPr>
              <a:t>Приказом Министерства просвещения Российской Федерации от 08.11.2022 № 955 «О внесении изменений в некоторые приказы Министерства образования и науки РФ и Министерства просвещения РФ,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a:t>
            </a:r>
          </a:p>
          <a:p>
            <a:pPr marL="788988" lvl="2" indent="-434975"/>
            <a:r>
              <a:rPr lang="ru-RU" sz="4000" dirty="0">
                <a:latin typeface="Times New Roman" pitchFamily="18" charset="0"/>
                <a:cs typeface="Times New Roman" pitchFamily="18" charset="0"/>
              </a:rPr>
              <a:t>Приказом Министерства просвещения Российской Федерации от 24.11.2022 № 1022 «Об утверждении федеральной адаптированной образовательной программы дошкольного образования для обучающихся с ограниченными возможностями здоровья»;</a:t>
            </a:r>
          </a:p>
          <a:p>
            <a:pPr marL="788988" lvl="2" indent="-434975"/>
            <a:r>
              <a:rPr lang="ru-RU" sz="4000" dirty="0">
                <a:latin typeface="Times New Roman" pitchFamily="18" charset="0"/>
                <a:cs typeface="Times New Roman" pitchFamily="18" charset="0"/>
              </a:rPr>
              <a:t>Приказом Министерства просвещения РФ от 31.07.2020г. №373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a:t>
            </a:r>
          </a:p>
          <a:p>
            <a:pPr marL="788988" lvl="2" indent="-434975"/>
            <a:r>
              <a:rPr lang="ru-RU" sz="4000" dirty="0">
                <a:latin typeface="Times New Roman" pitchFamily="18" charset="0"/>
                <a:cs typeface="Times New Roman" pitchFamily="18" charset="0"/>
              </a:rPr>
              <a:t>Приказом Министерства просвещения РФ от 1 декабря 2022 г. № 1048 «О внесении изменений в Порядок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 утвержденный приказом Министерства просвещения Российской Федерации от 31 июля2020 г. N 373»;</a:t>
            </a:r>
          </a:p>
          <a:p>
            <a:pPr marL="788988" lvl="2" indent="-434975"/>
            <a:r>
              <a:rPr lang="ru-RU" sz="4000" dirty="0">
                <a:latin typeface="Times New Roman" pitchFamily="18" charset="0"/>
                <a:cs typeface="Times New Roman" pitchFamily="18" charset="0"/>
              </a:rPr>
              <a:t>Санитарными правилами СП 2.4.3648-20 «Санитарно-эпидемиологические требования к организациям воспитания и обучения, отдыха и оздоровления детей и молодёжи (утверждены постановлением Главного государственного санитарного врача Российской Федерации от 28 сентября 2020 г. № 28, зарегистрировано в Минюсте России 18 декабря 2020 г., регистрационный №61573);иными нормативно-правовыми актами Российской Федерации и Санкт-Петербурга.</a:t>
            </a:r>
            <a:r>
              <a:rPr lang="ru-RU" sz="4000" i="1" dirty="0">
                <a:latin typeface="Times New Roman" pitchFamily="18" charset="0"/>
                <a:cs typeface="Times New Roman" pitchFamily="18" charset="0"/>
              </a:rPr>
              <a:t>(ПРИЛОЖЕНИЕ №1)</a:t>
            </a:r>
          </a:p>
          <a:p>
            <a:pPr marL="788988" lvl="2" indent="-434975"/>
            <a:r>
              <a:rPr lang="ru-RU" sz="4000" dirty="0">
                <a:latin typeface="Times New Roman" pitchFamily="18" charset="0"/>
                <a:cs typeface="Times New Roman" pitchFamily="18" charset="0"/>
              </a:rPr>
              <a:t>Уставом ГБДОУ детский сад №1 комбинированного вида Невского района Санкт-Петербурга</a:t>
            </a:r>
          </a:p>
        </p:txBody>
      </p:sp>
    </p:spTree>
    <p:extLst>
      <p:ext uri="{BB962C8B-B14F-4D97-AF65-F5344CB8AC3E}">
        <p14:creationId xmlns:p14="http://schemas.microsoft.com/office/powerpoint/2010/main" val="1518074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Часть Программы, формируемая участниками образовательных отношений</a:t>
            </a:r>
          </a:p>
        </p:txBody>
      </p:sp>
      <p:sp>
        <p:nvSpPr>
          <p:cNvPr id="3" name="Объект 2"/>
          <p:cNvSpPr>
            <a:spLocks noGrp="1"/>
          </p:cNvSpPr>
          <p:nvPr>
            <p:ph idx="1"/>
          </p:nvPr>
        </p:nvSpPr>
        <p:spPr>
          <a:xfrm>
            <a:off x="1331640" y="2204864"/>
            <a:ext cx="7488832" cy="4392488"/>
          </a:xfrm>
        </p:spPr>
        <p:txBody>
          <a:bodyPr>
            <a:normAutofit fontScale="47500" lnSpcReduction="20000"/>
          </a:bodyPr>
          <a:lstStyle/>
          <a:p>
            <a:pPr marL="0" lvl="0" indent="0" algn="ctr">
              <a:buNone/>
            </a:pPr>
            <a:r>
              <a:rPr lang="ru-RU" sz="3200" b="1" dirty="0">
                <a:solidFill>
                  <a:schemeClr val="bg2">
                    <a:lumMod val="25000"/>
                  </a:schemeClr>
                </a:solidFill>
                <a:latin typeface="Garamond" panose="02020404030301010803" pitchFamily="18" charset="0"/>
                <a:ea typeface="Times New Roman" panose="02020603050405020304" pitchFamily="18" charset="0"/>
              </a:rPr>
              <a:t>«Экономическое воспитание дошкольников: формирование предпосылок финансовой грамотности» А.Д. Шатова, Ю.А. Аксенова, И.Л. Кириллов, В.Е. Давыдова, И.С. Мищенко</a:t>
            </a:r>
          </a:p>
          <a:p>
            <a:pPr>
              <a:buNone/>
            </a:pPr>
            <a:r>
              <a:rPr lang="ru-RU" sz="2400" b="1" dirty="0"/>
              <a:t>Цель </a:t>
            </a:r>
            <a:r>
              <a:rPr lang="ru-RU" sz="2400" dirty="0"/>
              <a:t>– помочь детям пяти-семи лет войти в социально-экономическую жизнь, способствовать формированию основ финансовой грамотности у детей данного возраста.</a:t>
            </a:r>
          </a:p>
          <a:p>
            <a:pPr>
              <a:buNone/>
            </a:pPr>
            <a:r>
              <a:rPr lang="ru-RU" sz="2400" b="1" dirty="0"/>
              <a:t>Задачи. </a:t>
            </a:r>
            <a:r>
              <a:rPr lang="ru-RU" sz="2400" dirty="0"/>
              <a:t>Помочь дошкольнику выработать следующие умения, навыки и личностные качества:</a:t>
            </a:r>
          </a:p>
          <a:p>
            <a:pPr lvl="0"/>
            <a:r>
              <a:rPr lang="ru-RU" sz="2400" dirty="0"/>
              <a:t>Понимать и ценить окружающий предметный мир (</a:t>
            </a:r>
            <a:r>
              <a:rPr lang="ru-RU" sz="2400" dirty="0" err="1"/>
              <a:t>мир</a:t>
            </a:r>
            <a:r>
              <a:rPr lang="ru-RU" sz="2400" dirty="0"/>
              <a:t> вещей как результат труда людей);</a:t>
            </a:r>
          </a:p>
          <a:p>
            <a:pPr lvl="0"/>
            <a:r>
              <a:rPr lang="ru-RU" sz="2400" dirty="0"/>
              <a:t>Уважать людей, умеющих трудится и честно зарабатывать деньги;</a:t>
            </a:r>
          </a:p>
          <a:p>
            <a:pPr lvl="0"/>
            <a:r>
              <a:rPr lang="ru-RU" sz="2400" dirty="0"/>
              <a:t>Осознавать взаимосвязь понятий «труд – продукт – деньги» и «стоимость продукта в зависимости от его качества», видеть красоту человеческого творения;</a:t>
            </a:r>
          </a:p>
          <a:p>
            <a:pPr lvl="0"/>
            <a:r>
              <a:rPr lang="ru-RU" sz="2400" dirty="0"/>
              <a:t>Признавать авторитетными качества человека-хозяина: бережливость, рациональность, экономность, трудолюбие и вместе с тем – щедрость, благородства, честность, отзывчивость, сочувствие (примеры меценатства, материальной взаимопомощи, поддержки и т.п.);</a:t>
            </a:r>
          </a:p>
          <a:p>
            <a:pPr lvl="0"/>
            <a:r>
              <a:rPr lang="ru-RU" sz="2400" dirty="0"/>
              <a:t>Рационально оценивать способы и средства выполнения желаний, корректировать собственные потребности, выстраивать их иерархию и временную перспективу реализации;</a:t>
            </a:r>
          </a:p>
          <a:p>
            <a:pPr lvl="0"/>
            <a:r>
              <a:rPr lang="ru-RU" sz="2400" dirty="0"/>
              <a:t>Применять полученные умения и навыки в реальных жизненных ситуациях.</a:t>
            </a:r>
          </a:p>
          <a:p>
            <a:pPr algn="ctr">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813754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Часть Программы, формируемая участниками образовательных отношений</a:t>
            </a:r>
          </a:p>
        </p:txBody>
      </p:sp>
      <p:sp>
        <p:nvSpPr>
          <p:cNvPr id="3" name="Объект 2"/>
          <p:cNvSpPr>
            <a:spLocks noGrp="1"/>
          </p:cNvSpPr>
          <p:nvPr>
            <p:ph idx="1"/>
          </p:nvPr>
        </p:nvSpPr>
        <p:spPr>
          <a:xfrm>
            <a:off x="1259632" y="2132856"/>
            <a:ext cx="7632848" cy="4464496"/>
          </a:xfrm>
        </p:spPr>
        <p:txBody>
          <a:bodyPr>
            <a:normAutofit fontScale="85000" lnSpcReduction="20000"/>
          </a:bodyPr>
          <a:lstStyle/>
          <a:p>
            <a:pPr marL="0" indent="0" algn="ctr">
              <a:spcAft>
                <a:spcPts val="0"/>
              </a:spcAft>
              <a:buNone/>
            </a:pPr>
            <a:r>
              <a:rPr lang="ru-RU" b="1" dirty="0">
                <a:solidFill>
                  <a:schemeClr val="bg2">
                    <a:lumMod val="25000"/>
                  </a:schemeClr>
                </a:solidFill>
                <a:effectLst/>
                <a:latin typeface="Garamond" panose="02020404030301010803" pitchFamily="18" charset="0"/>
                <a:ea typeface="Times New Roman" panose="02020603050405020304" pitchFamily="18" charset="0"/>
              </a:rPr>
              <a:t>«Цвет творчества» А.Д. Шатова, Ю.А. Аксенова, И.Л. Кириллов, </a:t>
            </a:r>
          </a:p>
          <a:p>
            <a:pPr marL="0" indent="0" algn="ctr">
              <a:buNone/>
            </a:pPr>
            <a:r>
              <a:rPr lang="ru-RU" b="1" dirty="0">
                <a:solidFill>
                  <a:schemeClr val="bg2">
                    <a:lumMod val="25000"/>
                  </a:schemeClr>
                </a:solidFill>
                <a:effectLst/>
                <a:latin typeface="Garamond" panose="02020404030301010803" pitchFamily="18" charset="0"/>
                <a:ea typeface="Times New Roman" panose="02020603050405020304" pitchFamily="18" charset="0"/>
              </a:rPr>
              <a:t>В.Е. Давыдова, И.С. Мищенко</a:t>
            </a:r>
            <a:endParaRPr lang="ru-RU" dirty="0">
              <a:solidFill>
                <a:schemeClr val="bg2">
                  <a:lumMod val="25000"/>
                </a:schemeClr>
              </a:solidFill>
              <a:effectLst/>
              <a:latin typeface="Garamond" panose="02020404030301010803" pitchFamily="18" charset="0"/>
              <a:ea typeface="Times New Roman" panose="02020603050405020304" pitchFamily="18" charset="0"/>
            </a:endParaRPr>
          </a:p>
          <a:p>
            <a:pPr marL="0" indent="0" algn="just">
              <a:buNone/>
            </a:pPr>
            <a:r>
              <a:rPr lang="ru-RU" sz="1800" dirty="0">
                <a:solidFill>
                  <a:schemeClr val="bg2">
                    <a:lumMod val="25000"/>
                  </a:schemeClr>
                </a:solidFill>
                <a:effectLst/>
                <a:latin typeface="Garamond" panose="02020404030301010803" pitchFamily="18" charset="0"/>
                <a:ea typeface="Times New Roman" panose="02020603050405020304" pitchFamily="18" charset="0"/>
              </a:rPr>
              <a:t>	В программе сформулированы и конкретизированы задачи по художественно-эстетическому развитию для детей младшей, средней, старшей и подготовительной к школе групп. Большое внимание уделено экспериментированию с различными изобразительными материалами.</a:t>
            </a:r>
          </a:p>
          <a:p>
            <a:pPr marL="0" indent="0" algn="just">
              <a:buNone/>
            </a:pPr>
            <a:r>
              <a:rPr lang="ru-RU" sz="1800" b="1" i="1" dirty="0">
                <a:solidFill>
                  <a:schemeClr val="bg2">
                    <a:lumMod val="25000"/>
                  </a:schemeClr>
                </a:solidFill>
                <a:effectLst/>
                <a:latin typeface="Garamond" panose="02020404030301010803" pitchFamily="18" charset="0"/>
                <a:ea typeface="Times New Roman" panose="02020603050405020304" pitchFamily="18" charset="0"/>
              </a:rPr>
              <a:t>	Цель программы:</a:t>
            </a:r>
            <a:r>
              <a:rPr lang="ru-RU" sz="1800" dirty="0">
                <a:solidFill>
                  <a:schemeClr val="bg2">
                    <a:lumMod val="25000"/>
                  </a:schemeClr>
                </a:solidFill>
                <a:effectLst/>
                <a:latin typeface="Garamond" panose="02020404030301010803" pitchFamily="18" charset="0"/>
                <a:ea typeface="Times New Roman" panose="02020603050405020304" pitchFamily="18" charset="0"/>
              </a:rPr>
              <a:t> всестороннее развитие творческих способностей детей через продуктивные виды деятельности, помочь ребенку стать творческой личностью, проявить свои художественные способности в разных видах изобразительной и прикладной деятельности.</a:t>
            </a:r>
          </a:p>
          <a:p>
            <a:pPr marL="0" indent="0" algn="just">
              <a:buNone/>
            </a:pPr>
            <a:r>
              <a:rPr lang="ru-RU" sz="1800" b="1" i="1" dirty="0">
                <a:solidFill>
                  <a:schemeClr val="bg2">
                    <a:lumMod val="25000"/>
                  </a:schemeClr>
                </a:solidFill>
                <a:effectLst/>
                <a:latin typeface="Garamond" panose="02020404030301010803" pitchFamily="18" charset="0"/>
                <a:ea typeface="Times New Roman" panose="02020603050405020304" pitchFamily="18" charset="0"/>
              </a:rPr>
              <a:t>	Задачи:</a:t>
            </a:r>
            <a:endParaRPr lang="ru-RU" sz="1800" dirty="0">
              <a:solidFill>
                <a:schemeClr val="bg2">
                  <a:lumMod val="25000"/>
                </a:schemeClr>
              </a:solidFill>
              <a:effectLst/>
              <a:latin typeface="Garamond" panose="02020404030301010803" pitchFamily="18" charset="0"/>
              <a:ea typeface="Times New Roman" panose="02020603050405020304" pitchFamily="18" charset="0"/>
            </a:endParaRPr>
          </a:p>
          <a:p>
            <a:pPr lvl="0" algn="just">
              <a:lnSpc>
                <a:spcPct val="120000"/>
              </a:lnSpc>
              <a:spcBef>
                <a:spcPts val="0"/>
              </a:spcBef>
              <a:spcAft>
                <a:spcPts val="0"/>
              </a:spcAft>
              <a:buFont typeface="Arial" panose="020B0604020202020204" pitchFamily="34" charset="0"/>
              <a:buChar char="•"/>
              <a:tabLst>
                <a:tab pos="540385" algn="l"/>
              </a:tabLst>
            </a:pPr>
            <a:r>
              <a:rPr lang="ru-RU" sz="1800" dirty="0">
                <a:solidFill>
                  <a:schemeClr val="bg2">
                    <a:lumMod val="25000"/>
                  </a:schemeClr>
                </a:solidFill>
                <a:latin typeface="Garamond" panose="02020404030301010803" pitchFamily="18" charset="0"/>
                <a:ea typeface="Times New Roman" panose="02020603050405020304" pitchFamily="18" charset="0"/>
              </a:rPr>
              <a:t>р</a:t>
            </a:r>
            <a:r>
              <a:rPr lang="ru-RU" sz="1800" dirty="0">
                <a:solidFill>
                  <a:schemeClr val="bg2">
                    <a:lumMod val="25000"/>
                  </a:schemeClr>
                </a:solidFill>
                <a:effectLst/>
                <a:latin typeface="Garamond" panose="02020404030301010803" pitchFamily="18" charset="0"/>
                <a:ea typeface="Times New Roman" panose="02020603050405020304" pitchFamily="18" charset="0"/>
              </a:rPr>
              <a:t>азвитие художественно-эмоционального отношения к действительности, художественной культуре;</a:t>
            </a:r>
          </a:p>
          <a:p>
            <a:pPr lvl="0" algn="just">
              <a:lnSpc>
                <a:spcPct val="120000"/>
              </a:lnSpc>
              <a:spcBef>
                <a:spcPts val="0"/>
              </a:spcBef>
              <a:spcAft>
                <a:spcPts val="0"/>
              </a:spcAft>
              <a:buFont typeface="Arial" panose="020B0604020202020204" pitchFamily="34" charset="0"/>
              <a:buChar char="•"/>
              <a:tabLst>
                <a:tab pos="540385" algn="l"/>
              </a:tabLst>
            </a:pPr>
            <a:r>
              <a:rPr lang="ru-RU" sz="1800" dirty="0">
                <a:solidFill>
                  <a:schemeClr val="bg2">
                    <a:lumMod val="25000"/>
                  </a:schemeClr>
                </a:solidFill>
                <a:latin typeface="Garamond" panose="02020404030301010803" pitchFamily="18" charset="0"/>
                <a:ea typeface="Times New Roman" panose="02020603050405020304" pitchFamily="18" charset="0"/>
              </a:rPr>
              <a:t>ф</a:t>
            </a:r>
            <a:r>
              <a:rPr lang="ru-RU" sz="1800" dirty="0">
                <a:solidFill>
                  <a:schemeClr val="bg2">
                    <a:lumMod val="25000"/>
                  </a:schemeClr>
                </a:solidFill>
                <a:effectLst/>
                <a:latin typeface="Garamond" panose="02020404030301010803" pitchFamily="18" charset="0"/>
                <a:ea typeface="Times New Roman" panose="02020603050405020304" pitchFamily="18" charset="0"/>
              </a:rPr>
              <a:t>ормирование художественно-образного мышления средствами разных видов искусств и их взаимопроникновения на основе принципа ассоциативности;</a:t>
            </a:r>
          </a:p>
          <a:p>
            <a:pPr lvl="0" algn="just">
              <a:lnSpc>
                <a:spcPct val="120000"/>
              </a:lnSpc>
              <a:spcBef>
                <a:spcPts val="0"/>
              </a:spcBef>
              <a:spcAft>
                <a:spcPts val="0"/>
              </a:spcAft>
              <a:buFont typeface="Arial" panose="020B0604020202020204" pitchFamily="34" charset="0"/>
              <a:buChar char="•"/>
              <a:tabLst>
                <a:tab pos="540385" algn="l"/>
              </a:tabLst>
            </a:pPr>
            <a:r>
              <a:rPr lang="ru-RU" sz="1800" dirty="0">
                <a:solidFill>
                  <a:schemeClr val="bg2">
                    <a:lumMod val="25000"/>
                  </a:schemeClr>
                </a:solidFill>
                <a:latin typeface="Garamond" panose="02020404030301010803" pitchFamily="18" charset="0"/>
                <a:ea typeface="Times New Roman" panose="02020603050405020304" pitchFamily="18" charset="0"/>
              </a:rPr>
              <a:t>р</a:t>
            </a:r>
            <a:r>
              <a:rPr lang="ru-RU" sz="1800" dirty="0">
                <a:solidFill>
                  <a:schemeClr val="bg2">
                    <a:lumMod val="25000"/>
                  </a:schemeClr>
                </a:solidFill>
                <a:effectLst/>
                <a:latin typeface="Garamond" panose="02020404030301010803" pitchFamily="18" charset="0"/>
                <a:ea typeface="Times New Roman" panose="02020603050405020304" pitchFamily="18" charset="0"/>
              </a:rPr>
              <a:t>азвитие интеллектуально-творческого потенциала личности дошкольника;</a:t>
            </a:r>
          </a:p>
          <a:p>
            <a:pPr lvl="0" algn="just">
              <a:lnSpc>
                <a:spcPct val="120000"/>
              </a:lnSpc>
              <a:spcBef>
                <a:spcPts val="0"/>
              </a:spcBef>
              <a:spcAft>
                <a:spcPts val="0"/>
              </a:spcAft>
              <a:buFont typeface="Arial" panose="020B0604020202020204" pitchFamily="34" charset="0"/>
              <a:buChar char="•"/>
              <a:tabLst>
                <a:tab pos="540385" algn="l"/>
              </a:tabLst>
            </a:pPr>
            <a:r>
              <a:rPr lang="ru-RU" sz="1800" dirty="0">
                <a:solidFill>
                  <a:schemeClr val="bg2">
                    <a:lumMod val="25000"/>
                  </a:schemeClr>
                </a:solidFill>
                <a:latin typeface="Garamond" panose="02020404030301010803" pitchFamily="18" charset="0"/>
                <a:ea typeface="Times New Roman" panose="02020603050405020304" pitchFamily="18" charset="0"/>
              </a:rPr>
              <a:t>ф</a:t>
            </a:r>
            <a:r>
              <a:rPr lang="ru-RU" sz="1800" dirty="0">
                <a:solidFill>
                  <a:schemeClr val="bg2">
                    <a:lumMod val="25000"/>
                  </a:schemeClr>
                </a:solidFill>
                <a:effectLst/>
                <a:latin typeface="Garamond" panose="02020404030301010803" pitchFamily="18" charset="0"/>
                <a:ea typeface="Times New Roman" panose="02020603050405020304" pitchFamily="18" charset="0"/>
              </a:rPr>
              <a:t>ормирование понимания красоты и гармонии цветового богатства действительности;</a:t>
            </a:r>
          </a:p>
          <a:p>
            <a:pPr>
              <a:lnSpc>
                <a:spcPct val="120000"/>
              </a:lnSpc>
              <a:spcBef>
                <a:spcPts val="0"/>
              </a:spcBef>
              <a:spcAft>
                <a:spcPts val="0"/>
              </a:spcAft>
              <a:buFont typeface="Arial" panose="020B0604020202020204" pitchFamily="34" charset="0"/>
              <a:buChar char="•"/>
            </a:pPr>
            <a:r>
              <a:rPr lang="ru-RU" sz="1800" dirty="0">
                <a:solidFill>
                  <a:schemeClr val="bg2">
                    <a:lumMod val="25000"/>
                  </a:schemeClr>
                </a:solidFill>
                <a:effectLst/>
                <a:latin typeface="Garamond" panose="02020404030301010803" pitchFamily="18" charset="0"/>
                <a:ea typeface="Times New Roman" panose="02020603050405020304" pitchFamily="18" charset="0"/>
              </a:rPr>
              <a:t>развитие цветового зрения, художественно-образной памяти, воображения и фантазии, творческой активности, художественных способностей.</a:t>
            </a:r>
            <a:endParaRPr lang="ru-RU" sz="2400" dirty="0">
              <a:solidFill>
                <a:schemeClr val="bg2">
                  <a:lumMod val="25000"/>
                </a:schemeClr>
              </a:solidFill>
              <a:latin typeface="Garamond" panose="02020404030301010803" pitchFamily="18" charset="0"/>
              <a:cs typeface="Times New Roman" pitchFamily="18" charset="0"/>
            </a:endParaRPr>
          </a:p>
        </p:txBody>
      </p:sp>
    </p:spTree>
    <p:extLst>
      <p:ext uri="{BB962C8B-B14F-4D97-AF65-F5344CB8AC3E}">
        <p14:creationId xmlns:p14="http://schemas.microsoft.com/office/powerpoint/2010/main" val="1754575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Часть Программы, формируемая участниками образовательных отношений</a:t>
            </a:r>
          </a:p>
        </p:txBody>
      </p:sp>
      <p:sp>
        <p:nvSpPr>
          <p:cNvPr id="3" name="Объект 2"/>
          <p:cNvSpPr>
            <a:spLocks noGrp="1"/>
          </p:cNvSpPr>
          <p:nvPr>
            <p:ph idx="1"/>
          </p:nvPr>
        </p:nvSpPr>
        <p:spPr>
          <a:xfrm>
            <a:off x="1259632" y="2132856"/>
            <a:ext cx="7704856" cy="4536504"/>
          </a:xfrm>
        </p:spPr>
        <p:txBody>
          <a:bodyPr>
            <a:normAutofit fontScale="62500" lnSpcReduction="20000"/>
          </a:bodyPr>
          <a:lstStyle/>
          <a:p>
            <a:pPr marL="0" indent="0" algn="ctr">
              <a:buNone/>
            </a:pPr>
            <a:r>
              <a:rPr lang="ru-RU" sz="2800" b="1" dirty="0">
                <a:solidFill>
                  <a:schemeClr val="bg2">
                    <a:lumMod val="25000"/>
                  </a:schemeClr>
                </a:solidFill>
                <a:latin typeface="Garamond" panose="02020404030301010803" pitchFamily="18" charset="0"/>
                <a:cs typeface="Times New Roman" pitchFamily="18" charset="0"/>
              </a:rPr>
              <a:t>«Дорогою добра» Л.В. Коломийченко</a:t>
            </a:r>
          </a:p>
          <a:p>
            <a:pPr marL="0" indent="0">
              <a:buNone/>
            </a:pPr>
            <a:r>
              <a:rPr lang="ru-RU" sz="2400" b="1" i="1" dirty="0">
                <a:solidFill>
                  <a:schemeClr val="bg2">
                    <a:lumMod val="25000"/>
                  </a:schemeClr>
                </a:solidFill>
                <a:latin typeface="Garamond" panose="02020404030301010803" pitchFamily="18" charset="0"/>
                <a:cs typeface="Times New Roman" pitchFamily="18" charset="0"/>
              </a:rPr>
              <a:t>	</a:t>
            </a:r>
            <a:r>
              <a:rPr lang="ru-RU" sz="1900" b="1" i="1" dirty="0">
                <a:solidFill>
                  <a:schemeClr val="bg2">
                    <a:lumMod val="25000"/>
                  </a:schemeClr>
                </a:solidFill>
                <a:latin typeface="Garamond" panose="02020404030301010803" pitchFamily="18" charset="0"/>
                <a:cs typeface="Times New Roman" pitchFamily="18" charset="0"/>
              </a:rPr>
              <a:t>Цель программы:</a:t>
            </a:r>
            <a:r>
              <a:rPr lang="ru-RU" sz="1900" dirty="0">
                <a:solidFill>
                  <a:schemeClr val="bg2">
                    <a:lumMod val="25000"/>
                  </a:schemeClr>
                </a:solidFill>
                <a:latin typeface="Garamond" panose="02020404030301010803" pitchFamily="18" charset="0"/>
                <a:cs typeface="Times New Roman" pitchFamily="18" charset="0"/>
              </a:rPr>
              <a:t> своевременное, соответствующее возрастным, половым, этническим особенностям детей дошкольного возраста, и качественное, обеспечивающее достижение оптимального уровня, социально-коммуникативное развитие дошкольников.</a:t>
            </a:r>
            <a:r>
              <a:rPr lang="ru-RU" sz="1900" b="1" i="1" dirty="0">
                <a:solidFill>
                  <a:schemeClr val="bg2">
                    <a:lumMod val="25000"/>
                  </a:schemeClr>
                </a:solidFill>
                <a:latin typeface="Garamond" panose="02020404030301010803" pitchFamily="18" charset="0"/>
                <a:cs typeface="Times New Roman" pitchFamily="18" charset="0"/>
              </a:rPr>
              <a:t>	</a:t>
            </a:r>
          </a:p>
          <a:p>
            <a:pPr marL="0" indent="0">
              <a:buNone/>
            </a:pPr>
            <a:r>
              <a:rPr lang="ru-RU" sz="1900" b="1" i="1" dirty="0">
                <a:solidFill>
                  <a:schemeClr val="bg2">
                    <a:lumMod val="25000"/>
                  </a:schemeClr>
                </a:solidFill>
                <a:latin typeface="Garamond" panose="02020404030301010803" pitchFamily="18" charset="0"/>
                <a:cs typeface="Times New Roman" pitchFamily="18" charset="0"/>
              </a:rPr>
              <a:t>	Задачи:</a:t>
            </a:r>
            <a:r>
              <a:rPr lang="ru-RU" sz="1900" i="1" dirty="0">
                <a:solidFill>
                  <a:schemeClr val="bg2">
                    <a:lumMod val="25000"/>
                  </a:schemeClr>
                </a:solidFill>
                <a:latin typeface="Garamond" panose="02020404030301010803" pitchFamily="18" charset="0"/>
                <a:cs typeface="Times New Roman" pitchFamily="18" charset="0"/>
              </a:rPr>
              <a:t> </a:t>
            </a:r>
            <a:endParaRPr lang="ru-RU" sz="1900" dirty="0">
              <a:solidFill>
                <a:schemeClr val="bg2">
                  <a:lumMod val="25000"/>
                </a:schemeClr>
              </a:solidFill>
              <a:latin typeface="Garamond" panose="02020404030301010803" pitchFamily="18" charset="0"/>
              <a:cs typeface="Times New Roman" pitchFamily="18" charset="0"/>
            </a:endParaRPr>
          </a:p>
          <a:p>
            <a:pPr lvl="0"/>
            <a:r>
              <a:rPr lang="ru-RU" sz="1900" dirty="0">
                <a:solidFill>
                  <a:schemeClr val="bg2">
                    <a:lumMod val="25000"/>
                  </a:schemeClr>
                </a:solidFill>
                <a:effectLst/>
                <a:latin typeface="Garamond" panose="02020404030301010803" pitchFamily="18" charset="0"/>
                <a:ea typeface="Times New Roman" panose="02020603050405020304" pitchFamily="18" charset="0"/>
              </a:rPr>
              <a:t>уточнять, дополнять, конкретизировать, систематизировать, дифференцировать и обобщать знания о человеке как </a:t>
            </a:r>
            <a:r>
              <a:rPr lang="ru-RU" sz="1900" dirty="0" err="1">
                <a:solidFill>
                  <a:schemeClr val="bg2">
                    <a:lumMod val="25000"/>
                  </a:schemeClr>
                </a:solidFill>
                <a:effectLst/>
                <a:latin typeface="Garamond" panose="02020404030301010803" pitchFamily="18" charset="0"/>
                <a:ea typeface="Times New Roman" panose="02020603050405020304" pitchFamily="18" charset="0"/>
              </a:rPr>
              <a:t>биопсихосоциальном</a:t>
            </a:r>
            <a:r>
              <a:rPr lang="ru-RU" sz="1900" dirty="0">
                <a:solidFill>
                  <a:schemeClr val="bg2">
                    <a:lumMod val="25000"/>
                  </a:schemeClr>
                </a:solidFill>
                <a:effectLst/>
                <a:latin typeface="Garamond" panose="02020404030301010803" pitchFamily="18" charset="0"/>
                <a:ea typeface="Times New Roman" panose="02020603050405020304" pitchFamily="18" charset="0"/>
              </a:rPr>
              <a:t> существе (его внешние признаки, различия между людьми разного возраста и пола; настроения, чувства, переживания; взаимоотношения с другими людьми)</a:t>
            </a:r>
            <a:r>
              <a:rPr lang="ru-RU" sz="1900" dirty="0">
                <a:solidFill>
                  <a:schemeClr val="bg2">
                    <a:lumMod val="25000"/>
                  </a:schemeClr>
                </a:solidFill>
                <a:latin typeface="Garamond" panose="02020404030301010803" pitchFamily="18" charset="0"/>
                <a:cs typeface="Times New Roman" pitchFamily="18" charset="0"/>
              </a:rPr>
              <a:t>;</a:t>
            </a:r>
          </a:p>
          <a:p>
            <a:r>
              <a:rPr lang="ru-RU" sz="1900" dirty="0">
                <a:solidFill>
                  <a:schemeClr val="bg2">
                    <a:lumMod val="25000"/>
                  </a:schemeClr>
                </a:solidFill>
                <a:latin typeface="Garamond" panose="02020404030301010803" pitchFamily="18" charset="0"/>
                <a:ea typeface="Calibri" panose="020F0502020204030204" pitchFamily="34" charset="0"/>
                <a:cs typeface="Courier New" panose="02070309020205020404" pitchFamily="49" charset="0"/>
              </a:rPr>
              <a:t>способствовать формированию понятий о различных функциях, выполняемых взрослыми людьми в процессе жизни (коммуникативная, трудовая, экономическая, производственная, </a:t>
            </a:r>
            <a:r>
              <a:rPr lang="ru-RU" sz="1900" dirty="0" err="1">
                <a:solidFill>
                  <a:schemeClr val="bg2">
                    <a:lumMod val="25000"/>
                  </a:schemeClr>
                </a:solidFill>
                <a:latin typeface="Garamond" panose="02020404030301010803" pitchFamily="18" charset="0"/>
                <a:ea typeface="Calibri" panose="020F0502020204030204" pitchFamily="34" charset="0"/>
                <a:cs typeface="Courier New" panose="02070309020205020404" pitchFamily="49" charset="0"/>
              </a:rPr>
              <a:t>фелицитарная</a:t>
            </a:r>
            <a:r>
              <a:rPr lang="ru-RU" sz="1900" dirty="0">
                <a:solidFill>
                  <a:schemeClr val="bg2">
                    <a:lumMod val="25000"/>
                  </a:schemeClr>
                </a:solidFill>
                <a:latin typeface="Garamond" panose="02020404030301010803" pitchFamily="18" charset="0"/>
                <a:ea typeface="Calibri" panose="020F0502020204030204" pitchFamily="34" charset="0"/>
                <a:cs typeface="Courier New" panose="02070309020205020404" pitchFamily="49" charset="0"/>
              </a:rPr>
              <a:t>, репродуктивная), специфических видах их деятельности (труд, спорт, профессии, искусство), отдыхе, увлечениях, интересах;</a:t>
            </a:r>
          </a:p>
          <a:p>
            <a:r>
              <a:rPr lang="ru-RU" sz="1900" dirty="0">
                <a:solidFill>
                  <a:schemeClr val="bg2">
                    <a:lumMod val="25000"/>
                  </a:schemeClr>
                </a:solidFill>
                <a:effectLst/>
                <a:latin typeface="Garamond" panose="02020404030301010803" pitchFamily="18" charset="0"/>
                <a:ea typeface="Times New Roman" panose="02020603050405020304" pitchFamily="18" charset="0"/>
              </a:rPr>
              <a:t>дать понятие о семье как совокупности людей разного возраста и пола, объединенных родовым началом, особенностях их поведения и взаимоотношений</a:t>
            </a:r>
            <a:r>
              <a:rPr lang="ru-RU" sz="1900" dirty="0">
                <a:solidFill>
                  <a:schemeClr val="bg2">
                    <a:lumMod val="25000"/>
                  </a:schemeClr>
                </a:solidFill>
                <a:latin typeface="Garamond" panose="02020404030301010803" pitchFamily="18" charset="0"/>
                <a:cs typeface="Times New Roman" pitchFamily="18" charset="0"/>
              </a:rPr>
              <a:t>;</a:t>
            </a:r>
          </a:p>
          <a:p>
            <a:r>
              <a:rPr lang="ru-RU" sz="1900" dirty="0">
                <a:solidFill>
                  <a:schemeClr val="bg2">
                    <a:lumMod val="25000"/>
                  </a:schemeClr>
                </a:solidFill>
                <a:latin typeface="Garamond" panose="02020404030301010803" pitchFamily="18" charset="0"/>
                <a:ea typeface="Calibri" panose="020F0502020204030204" pitchFamily="34" charset="0"/>
                <a:cs typeface="Courier New" panose="02070309020205020404" pitchFamily="49" charset="0"/>
              </a:rPr>
              <a:t>стимулировать проявления сопереживания, сочувствия во взаимоотношениях с детьми; заботы, уважения, привязанности к ближайшему окружению (родственники, сверстники, сотрудники детского сада)</a:t>
            </a:r>
          </a:p>
          <a:p>
            <a:r>
              <a:rPr lang="ru-RU" sz="1900" dirty="0">
                <a:solidFill>
                  <a:schemeClr val="bg2">
                    <a:lumMod val="25000"/>
                  </a:schemeClr>
                </a:solidFill>
                <a:latin typeface="Garamond" panose="02020404030301010803" pitchFamily="18" charset="0"/>
                <a:ea typeface="Calibri" panose="020F0502020204030204" pitchFamily="34" charset="0"/>
                <a:cs typeface="Courier New" panose="02070309020205020404" pitchFamily="49" charset="0"/>
              </a:rPr>
              <a:t>воспитывать чувства родовой чести, привязанности; сопричастности к общим делам, любви и уважения к членам семьи;</a:t>
            </a:r>
          </a:p>
          <a:p>
            <a:r>
              <a:rPr lang="ru-RU" sz="1900" dirty="0">
                <a:solidFill>
                  <a:schemeClr val="bg2">
                    <a:lumMod val="25000"/>
                  </a:schemeClr>
                </a:solidFill>
                <a:effectLst/>
                <a:latin typeface="Garamond" panose="02020404030301010803" pitchFamily="18" charset="0"/>
                <a:ea typeface="Times New Roman" panose="02020603050405020304" pitchFamily="18" charset="0"/>
              </a:rPr>
              <a:t>уточнять, дополнять, конкретизировать, систематизировать, дифференцировать и обобщать знания об истории возникновения человека на земле, его образе жизни в древности, развитии труда, техническом прогрессе (средства коммуникации, передвижения, условия быта); об отдельных исторических событиях, людях, имеющих к ним отношение</a:t>
            </a:r>
            <a:r>
              <a:rPr lang="ru-RU" sz="1900" dirty="0">
                <a:solidFill>
                  <a:schemeClr val="bg2">
                    <a:lumMod val="25000"/>
                  </a:schemeClr>
                </a:solidFill>
                <a:latin typeface="Garamond" panose="02020404030301010803" pitchFamily="18" charset="0"/>
                <a:cs typeface="Times New Roman" pitchFamily="18" charset="0"/>
              </a:rPr>
              <a:t>.</a:t>
            </a:r>
          </a:p>
        </p:txBody>
      </p:sp>
    </p:spTree>
    <p:extLst>
      <p:ext uri="{BB962C8B-B14F-4D97-AF65-F5344CB8AC3E}">
        <p14:creationId xmlns:p14="http://schemas.microsoft.com/office/powerpoint/2010/main" val="2713467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Часть Программы, формируемая участниками образовательных отношений</a:t>
            </a:r>
          </a:p>
        </p:txBody>
      </p:sp>
      <p:sp>
        <p:nvSpPr>
          <p:cNvPr id="3" name="Объект 2"/>
          <p:cNvSpPr>
            <a:spLocks noGrp="1"/>
          </p:cNvSpPr>
          <p:nvPr>
            <p:ph idx="1"/>
          </p:nvPr>
        </p:nvSpPr>
        <p:spPr>
          <a:xfrm>
            <a:off x="1285852" y="2000240"/>
            <a:ext cx="7488832" cy="4643470"/>
          </a:xfrm>
        </p:spPr>
        <p:txBody>
          <a:bodyPr>
            <a:normAutofit fontScale="25000" lnSpcReduction="20000"/>
          </a:bodyPr>
          <a:lstStyle/>
          <a:p>
            <a:pPr algn="ctr">
              <a:buNone/>
            </a:pPr>
            <a:r>
              <a:rPr lang="ru-RU" sz="6400" b="1" dirty="0">
                <a:solidFill>
                  <a:schemeClr val="accent4">
                    <a:lumMod val="50000"/>
                  </a:schemeClr>
                </a:solidFill>
                <a:latin typeface="Garamond" panose="02020404030301010803" pitchFamily="18" charset="0"/>
                <a:cs typeface="Times New Roman" pitchFamily="18" charset="0"/>
              </a:rPr>
              <a:t>«Наш дом – природа» Н.А.Рыжова</a:t>
            </a:r>
          </a:p>
          <a:p>
            <a:pPr marL="0" indent="0" algn="just">
              <a:buNone/>
            </a:pPr>
            <a:r>
              <a:rPr lang="ru-RU" sz="4800" b="1" i="1" dirty="0">
                <a:solidFill>
                  <a:schemeClr val="bg2">
                    <a:lumMod val="25000"/>
                  </a:schemeClr>
                </a:solidFill>
                <a:latin typeface="Garamond" panose="02020404030301010803" pitchFamily="18" charset="0"/>
                <a:cs typeface="Times New Roman" pitchFamily="18" charset="0"/>
              </a:rPr>
              <a:t>	Программа направлена на воспитание гуманной, социально-активной, творческой личности, способной понимать и любить окружающий мир, природу и бережно относится к ним; на формирование целостного взгляда на природу и место человека в ней. Программа обеспечивает преемственность в экологическом образовании дошкольников с начальной школой по предметам «Окружающий мир», «Природоведение».</a:t>
            </a:r>
          </a:p>
          <a:p>
            <a:pPr>
              <a:buNone/>
            </a:pPr>
            <a:r>
              <a:rPr lang="ru-RU" sz="4000" b="1" dirty="0">
                <a:solidFill>
                  <a:schemeClr val="accent4">
                    <a:lumMod val="50000"/>
                  </a:schemeClr>
                </a:solidFill>
                <a:latin typeface="Garamond" panose="02020404030301010803" pitchFamily="18" charset="0"/>
                <a:cs typeface="Times New Roman" pitchFamily="18" charset="0"/>
              </a:rPr>
              <a:t>Цель – формирование у дошкольника экологической культуры, которая проявляется в эмоционально-положительном отношении к природе, окружающему миру, в ответственном отношении к своему здоровью и состоянию окружающей среды, в соблюдении определенных моральных норм, в системе ценностных ориентаций.</a:t>
            </a:r>
          </a:p>
          <a:p>
            <a:pPr>
              <a:buNone/>
            </a:pPr>
            <a:r>
              <a:rPr lang="ru-RU" sz="4000" b="1" dirty="0">
                <a:solidFill>
                  <a:schemeClr val="accent4">
                    <a:lumMod val="50000"/>
                  </a:schemeClr>
                </a:solidFill>
                <a:latin typeface="Garamond" panose="02020404030301010803" pitchFamily="18" charset="0"/>
                <a:cs typeface="Times New Roman" pitchFamily="18" charset="0"/>
              </a:rPr>
              <a:t>Задачи:</a:t>
            </a:r>
          </a:p>
          <a:p>
            <a:pPr lvl="0"/>
            <a:r>
              <a:rPr lang="ru-RU" sz="4000" b="1" dirty="0">
                <a:solidFill>
                  <a:schemeClr val="accent4">
                    <a:lumMod val="50000"/>
                  </a:schemeClr>
                </a:solidFill>
                <a:latin typeface="Garamond" panose="02020404030301010803" pitchFamily="18" charset="0"/>
                <a:cs typeface="Times New Roman" pitchFamily="18" charset="0"/>
              </a:rPr>
              <a:t>формирование системы элементарных научных экологических знаний, доступных пониманию ребенка-дошкольника (прежде всего, как средства становления осознанно-правильного отношения к природе); развитие познавательного интереса к миру природы; формирование первоначальных умений и навыков экологически грамотного и безопасного для природы и для самого ребенка поведения;</a:t>
            </a:r>
          </a:p>
          <a:p>
            <a:pPr lvl="0"/>
            <a:r>
              <a:rPr lang="ru-RU" sz="4000" b="1" dirty="0">
                <a:solidFill>
                  <a:schemeClr val="accent4">
                    <a:lumMod val="50000"/>
                  </a:schemeClr>
                </a:solidFill>
                <a:latin typeface="Garamond" panose="02020404030301010803" pitchFamily="18" charset="0"/>
                <a:cs typeface="Times New Roman" pitchFamily="18" charset="0"/>
              </a:rPr>
              <a:t>воспитание гуманного, эмоционально-положительного, бережного, заботливого отношения к миру природы и окружающему миру в целом; развитие чувства </a:t>
            </a:r>
            <a:r>
              <a:rPr lang="ru-RU" sz="4000" b="1" dirty="0" err="1">
                <a:solidFill>
                  <a:schemeClr val="accent4">
                    <a:lumMod val="50000"/>
                  </a:schemeClr>
                </a:solidFill>
                <a:latin typeface="Garamond" panose="02020404030301010803" pitchFamily="18" charset="0"/>
                <a:cs typeface="Times New Roman" pitchFamily="18" charset="0"/>
              </a:rPr>
              <a:t>эмпатии</a:t>
            </a:r>
            <a:r>
              <a:rPr lang="ru-RU" sz="4000" b="1" dirty="0">
                <a:solidFill>
                  <a:schemeClr val="accent4">
                    <a:lumMod val="50000"/>
                  </a:schemeClr>
                </a:solidFill>
                <a:latin typeface="Garamond" panose="02020404030301010803" pitchFamily="18" charset="0"/>
                <a:cs typeface="Times New Roman" pitchFamily="18" charset="0"/>
              </a:rPr>
              <a:t> к объектам природы;</a:t>
            </a:r>
          </a:p>
          <a:p>
            <a:pPr lvl="0"/>
            <a:r>
              <a:rPr lang="ru-RU" sz="4000" b="1" dirty="0">
                <a:solidFill>
                  <a:schemeClr val="accent4">
                    <a:lumMod val="50000"/>
                  </a:schemeClr>
                </a:solidFill>
                <a:latin typeface="Garamond" panose="02020404030301010803" pitchFamily="18" charset="0"/>
                <a:cs typeface="Times New Roman" pitchFamily="18" charset="0"/>
              </a:rPr>
              <a:t>формирование умений и навыков наблюдений за природными объектами и явлениями;</a:t>
            </a:r>
          </a:p>
          <a:p>
            <a:pPr lvl="0"/>
            <a:r>
              <a:rPr lang="ru-RU" sz="4000" b="1" dirty="0">
                <a:solidFill>
                  <a:schemeClr val="accent4">
                    <a:lumMod val="50000"/>
                  </a:schemeClr>
                </a:solidFill>
                <a:latin typeface="Garamond" panose="02020404030301010803" pitchFamily="18" charset="0"/>
                <a:cs typeface="Times New Roman" pitchFamily="18" charset="0"/>
              </a:rPr>
              <a:t>формирование первоначальной системы ценностных ориентаций (восприятие себя как части природы, взаимосвязи человека и природы, </a:t>
            </a:r>
            <a:r>
              <a:rPr lang="ru-RU" sz="4000" b="1" dirty="0" err="1">
                <a:solidFill>
                  <a:schemeClr val="accent4">
                    <a:lumMod val="50000"/>
                  </a:schemeClr>
                </a:solidFill>
                <a:latin typeface="Garamond" panose="02020404030301010803" pitchFamily="18" charset="0"/>
                <a:cs typeface="Times New Roman" pitchFamily="18" charset="0"/>
              </a:rPr>
              <a:t>самоценность</a:t>
            </a:r>
            <a:r>
              <a:rPr lang="ru-RU" sz="4000" b="1" dirty="0">
                <a:solidFill>
                  <a:schemeClr val="accent4">
                    <a:lumMod val="50000"/>
                  </a:schemeClr>
                </a:solidFill>
                <a:latin typeface="Garamond" panose="02020404030301010803" pitchFamily="18" charset="0"/>
                <a:cs typeface="Times New Roman" pitchFamily="18" charset="0"/>
              </a:rPr>
              <a:t> и многообразие значений природы, ценность общения с природой);</a:t>
            </a:r>
          </a:p>
          <a:p>
            <a:pPr lvl="0"/>
            <a:r>
              <a:rPr lang="ru-RU" sz="4000" b="1" dirty="0">
                <a:solidFill>
                  <a:schemeClr val="accent4">
                    <a:lumMod val="50000"/>
                  </a:schemeClr>
                </a:solidFill>
                <a:latin typeface="Garamond" panose="02020404030301010803" pitchFamily="18" charset="0"/>
                <a:cs typeface="Times New Roman" pitchFamily="18" charset="0"/>
              </a:rPr>
              <a:t>освоение элементарных норм поведения по отношению к природе, формирование навыков рационального природопользования в повседневной жизни;</a:t>
            </a:r>
          </a:p>
          <a:p>
            <a:pPr lvl="0"/>
            <a:r>
              <a:rPr lang="ru-RU" sz="4000" b="1" dirty="0">
                <a:solidFill>
                  <a:schemeClr val="accent4">
                    <a:lumMod val="50000"/>
                  </a:schemeClr>
                </a:solidFill>
                <a:latin typeface="Garamond" panose="02020404030301010803" pitchFamily="18" charset="0"/>
                <a:cs typeface="Times New Roman" pitchFamily="18" charset="0"/>
              </a:rPr>
              <a:t>формирование умения и желания сохранять природу и при необходимости оказывать ей помощь (уход за живыми объектами), а также навыков элементарной природоохранной деятельности в ближайшем окружении;</a:t>
            </a:r>
          </a:p>
          <a:p>
            <a:r>
              <a:rPr lang="ru-RU" sz="4000" b="1" dirty="0">
                <a:solidFill>
                  <a:schemeClr val="accent4">
                    <a:lumMod val="50000"/>
                  </a:schemeClr>
                </a:solidFill>
                <a:latin typeface="Garamond" panose="02020404030301010803" pitchFamily="18" charset="0"/>
                <a:cs typeface="Times New Roman" pitchFamily="18" charset="0"/>
              </a:rPr>
              <a:t>формирование элементарных умений предвидеть последствия некоторых своих действий по отношению к окружающей среде. </a:t>
            </a:r>
          </a:p>
        </p:txBody>
      </p:sp>
    </p:spTree>
    <p:extLst>
      <p:ext uri="{BB962C8B-B14F-4D97-AF65-F5344CB8AC3E}">
        <p14:creationId xmlns:p14="http://schemas.microsoft.com/office/powerpoint/2010/main" val="1202025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5201" y="624110"/>
            <a:ext cx="6589199" cy="1590444"/>
          </a:xfrm>
        </p:spPr>
        <p:txBody>
          <a:bodyPr>
            <a:normAutofit fontScale="90000"/>
          </a:bodyPr>
          <a:lstStyle/>
          <a:p>
            <a:pPr algn="ctr"/>
            <a:r>
              <a:rPr lang="ru-RU" b="1" dirty="0">
                <a:solidFill>
                  <a:schemeClr val="bg2">
                    <a:lumMod val="25000"/>
                  </a:schemeClr>
                </a:solidFill>
                <a:latin typeface="Garamond" panose="02020404030301010803" pitchFamily="18" charset="0"/>
                <a:cs typeface="Times New Roman" pitchFamily="18" charset="0"/>
              </a:rPr>
              <a:t>Часть Программы, формируемая участниками образовательных отношений</a:t>
            </a:r>
            <a:endParaRPr lang="ru-RU" dirty="0"/>
          </a:p>
        </p:txBody>
      </p:sp>
      <p:sp>
        <p:nvSpPr>
          <p:cNvPr id="3" name="Содержимое 2"/>
          <p:cNvSpPr>
            <a:spLocks noGrp="1"/>
          </p:cNvSpPr>
          <p:nvPr>
            <p:ph idx="1"/>
          </p:nvPr>
        </p:nvSpPr>
        <p:spPr>
          <a:xfrm>
            <a:off x="1500167" y="2133600"/>
            <a:ext cx="7034234" cy="3777622"/>
          </a:xfrm>
        </p:spPr>
        <p:txBody>
          <a:bodyPr>
            <a:normAutofit fontScale="40000" lnSpcReduction="20000"/>
          </a:bodyPr>
          <a:lstStyle/>
          <a:p>
            <a:pPr algn="ctr">
              <a:buNone/>
            </a:pPr>
            <a:r>
              <a:rPr lang="ru-RU" sz="4000" b="1" dirty="0">
                <a:solidFill>
                  <a:schemeClr val="accent4">
                    <a:lumMod val="50000"/>
                  </a:schemeClr>
                </a:solidFill>
                <a:latin typeface="Garamond" panose="02020404030301010803" pitchFamily="18" charset="0"/>
                <a:cs typeface="Times New Roman" pitchFamily="18" charset="0"/>
              </a:rPr>
              <a:t>«Удивительный мир музея»  Веревкина Н.Л</a:t>
            </a:r>
            <a:r>
              <a:rPr lang="ru-RU" sz="4000" b="1" dirty="0"/>
              <a:t>.</a:t>
            </a:r>
          </a:p>
          <a:p>
            <a:pPr marL="0" indent="0">
              <a:buNone/>
            </a:pPr>
            <a:r>
              <a:rPr lang="ru-RU" sz="3100" b="1" dirty="0">
                <a:solidFill>
                  <a:schemeClr val="accent4">
                    <a:lumMod val="50000"/>
                  </a:schemeClr>
                </a:solidFill>
                <a:latin typeface="Garamond" panose="02020404030301010803" pitchFamily="18" charset="0"/>
                <a:cs typeface="Times New Roman" pitchFamily="18" charset="0"/>
              </a:rPr>
              <a:t>	</a:t>
            </a:r>
            <a:r>
              <a:rPr lang="ru-RU" sz="3100" b="1" i="1" dirty="0">
                <a:solidFill>
                  <a:schemeClr val="accent4">
                    <a:lumMod val="50000"/>
                  </a:schemeClr>
                </a:solidFill>
                <a:latin typeface="Garamond" panose="02020404030301010803" pitchFamily="18" charset="0"/>
                <a:cs typeface="Times New Roman" pitchFamily="18" charset="0"/>
              </a:rPr>
              <a:t>Программа направлена на духовно-нравственное развитие дошкольников, расширение их познавательных горизонтов, стимулирование творческого процесса, выявление наклонностей и раскрытие личности путем создания музейной среды в ДОУ и организации образовательной деятельности в ней.</a:t>
            </a:r>
          </a:p>
          <a:p>
            <a:pPr>
              <a:buNone/>
            </a:pPr>
            <a:r>
              <a:rPr lang="ru-RU" sz="3100" b="1" dirty="0">
                <a:solidFill>
                  <a:schemeClr val="accent4">
                    <a:lumMod val="50000"/>
                  </a:schemeClr>
                </a:solidFill>
                <a:latin typeface="Garamond" panose="02020404030301010803" pitchFamily="18" charset="0"/>
                <a:cs typeface="Times New Roman" pitchFamily="18" charset="0"/>
              </a:rPr>
              <a:t>Цель – формирование у дошкольников познавательного интереса к культурному и историческому наследию страны (в т.ч. к родному городу), гражданской позиции; создание условий для социальной активности и поддержки детской инициативы при активном участии родителей в образовательном процессе на основе технологии сопровождения.</a:t>
            </a:r>
          </a:p>
          <a:p>
            <a:pPr>
              <a:buNone/>
            </a:pPr>
            <a:r>
              <a:rPr lang="ru-RU" sz="3100" b="1" dirty="0">
                <a:solidFill>
                  <a:schemeClr val="accent4">
                    <a:lumMod val="50000"/>
                  </a:schemeClr>
                </a:solidFill>
                <a:latin typeface="Garamond" panose="02020404030301010803" pitchFamily="18" charset="0"/>
                <a:cs typeface="Times New Roman" pitchFamily="18" charset="0"/>
              </a:rPr>
              <a:t>Задачи:</a:t>
            </a:r>
          </a:p>
          <a:p>
            <a:pPr lvl="0"/>
            <a:r>
              <a:rPr lang="ru-RU" sz="3100" b="1" dirty="0">
                <a:solidFill>
                  <a:schemeClr val="accent4">
                    <a:lumMod val="50000"/>
                  </a:schemeClr>
                </a:solidFill>
                <a:latin typeface="Garamond" panose="02020404030301010803" pitchFamily="18" charset="0"/>
                <a:cs typeface="Times New Roman" pitchFamily="18" charset="0"/>
              </a:rPr>
              <a:t>Приобщение дошкольников к элементарным общепринятым социальным культурным нормам и правилами межличностного взаимодействия со сверстниками и взрослыми.</a:t>
            </a:r>
          </a:p>
          <a:p>
            <a:pPr lvl="0"/>
            <a:r>
              <a:rPr lang="ru-RU" sz="3100" b="1" dirty="0">
                <a:solidFill>
                  <a:schemeClr val="accent4">
                    <a:lumMod val="50000"/>
                  </a:schemeClr>
                </a:solidFill>
                <a:latin typeface="Garamond" panose="02020404030301010803" pitchFamily="18" charset="0"/>
                <a:cs typeface="Times New Roman" pitchFamily="18" charset="0"/>
              </a:rPr>
              <a:t>Изменение условий для формирования позитивной социализации обучающихся через создание комплекса мини-музеев с разным смысловым стержнем.</a:t>
            </a:r>
          </a:p>
          <a:p>
            <a:pPr lvl="0"/>
            <a:r>
              <a:rPr lang="ru-RU" sz="3100" b="1" dirty="0">
                <a:solidFill>
                  <a:schemeClr val="accent4">
                    <a:lumMod val="50000"/>
                  </a:schemeClr>
                </a:solidFill>
                <a:latin typeface="Garamond" panose="02020404030301010803" pitchFamily="18" charset="0"/>
                <a:cs typeface="Times New Roman" pitchFamily="18" charset="0"/>
              </a:rPr>
              <a:t>Формирование профессиональной компетентности музейного педагога.</a:t>
            </a:r>
          </a:p>
          <a:p>
            <a:pPr lvl="0"/>
            <a:r>
              <a:rPr lang="ru-RU" sz="3100" b="1" dirty="0">
                <a:solidFill>
                  <a:schemeClr val="accent4">
                    <a:lumMod val="50000"/>
                  </a:schemeClr>
                </a:solidFill>
                <a:latin typeface="Garamond" panose="02020404030301010803" pitchFamily="18" charset="0"/>
                <a:cs typeface="Times New Roman" pitchFamily="18" charset="0"/>
              </a:rPr>
              <a:t>Повышение уровня образованности родительской общественности в сфере музейной культуры.</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Часть Программы, формируемая участниками образовательных отношений</a:t>
            </a:r>
          </a:p>
        </p:txBody>
      </p:sp>
      <p:sp>
        <p:nvSpPr>
          <p:cNvPr id="3" name="Объект 2"/>
          <p:cNvSpPr>
            <a:spLocks noGrp="1"/>
          </p:cNvSpPr>
          <p:nvPr>
            <p:ph idx="1"/>
          </p:nvPr>
        </p:nvSpPr>
        <p:spPr>
          <a:xfrm>
            <a:off x="1403648" y="2276872"/>
            <a:ext cx="7488832" cy="4392488"/>
          </a:xfrm>
        </p:spPr>
        <p:txBody>
          <a:bodyPr>
            <a:normAutofit fontScale="32500" lnSpcReduction="20000"/>
          </a:bodyPr>
          <a:lstStyle/>
          <a:p>
            <a:pPr marL="0" indent="0" algn="ctr">
              <a:buNone/>
            </a:pPr>
            <a:r>
              <a:rPr lang="ru-RU" sz="5200" b="1" dirty="0">
                <a:solidFill>
                  <a:schemeClr val="accent4">
                    <a:lumMod val="50000"/>
                  </a:schemeClr>
                </a:solidFill>
                <a:latin typeface="Garamond" panose="02020404030301010803" pitchFamily="18" charset="0"/>
                <a:cs typeface="Times New Roman" pitchFamily="18" charset="0"/>
              </a:rPr>
              <a:t>Программа дошкольных образовательных учреждений компенсирующего вида для детей с нарушениями речи </a:t>
            </a:r>
          </a:p>
          <a:p>
            <a:pPr marL="0" indent="0" algn="ctr">
              <a:spcBef>
                <a:spcPts val="0"/>
              </a:spcBef>
              <a:buNone/>
            </a:pPr>
            <a:r>
              <a:rPr lang="ru-RU" sz="5200" b="1" dirty="0">
                <a:solidFill>
                  <a:schemeClr val="accent4">
                    <a:lumMod val="50000"/>
                  </a:schemeClr>
                </a:solidFill>
                <a:latin typeface="Garamond" panose="02020404030301010803" pitchFamily="18" charset="0"/>
                <a:cs typeface="Times New Roman" pitchFamily="18" charset="0"/>
              </a:rPr>
              <a:t>«Коррекция нарушений речи» Г.В. Чиркина</a:t>
            </a:r>
          </a:p>
          <a:p>
            <a:pPr marL="0" indent="0" algn="ctr">
              <a:buNone/>
            </a:pPr>
            <a:endParaRPr lang="ru-RU" sz="1800" dirty="0">
              <a:solidFill>
                <a:schemeClr val="accent4">
                  <a:lumMod val="50000"/>
                </a:schemeClr>
              </a:solidFill>
              <a:effectLst/>
              <a:latin typeface="Times New Roman" panose="02020603050405020304" pitchFamily="18" charset="0"/>
              <a:ea typeface="Times New Roman" panose="02020603050405020304" pitchFamily="18" charset="0"/>
            </a:endParaRPr>
          </a:p>
          <a:p>
            <a:pPr marL="0" indent="0" algn="ctr">
              <a:lnSpc>
                <a:spcPct val="120000"/>
              </a:lnSpc>
              <a:spcBef>
                <a:spcPts val="0"/>
              </a:spcBef>
              <a:buNone/>
            </a:pPr>
            <a:r>
              <a:rPr lang="ru-RU" sz="3700" dirty="0">
                <a:solidFill>
                  <a:schemeClr val="accent4">
                    <a:lumMod val="50000"/>
                  </a:schemeClr>
                </a:solidFill>
                <a:effectLst/>
                <a:latin typeface="Times New Roman" panose="02020603050405020304" pitchFamily="18" charset="0"/>
                <a:ea typeface="Times New Roman" panose="02020603050405020304" pitchFamily="18" charset="0"/>
              </a:rPr>
              <a:t>В программах реализованы в соответствии с </a:t>
            </a:r>
            <a:r>
              <a:rPr lang="ru-RU" sz="3700" dirty="0" err="1">
                <a:solidFill>
                  <a:schemeClr val="accent4">
                    <a:lumMod val="50000"/>
                  </a:schemeClr>
                </a:solidFill>
                <a:effectLst/>
                <a:latin typeface="Times New Roman" panose="02020603050405020304" pitchFamily="18" charset="0"/>
                <a:ea typeface="Times New Roman" panose="02020603050405020304" pitchFamily="18" charset="0"/>
              </a:rPr>
              <a:t>этиопатогенетической</a:t>
            </a:r>
            <a:r>
              <a:rPr lang="ru-RU" sz="3700" dirty="0">
                <a:solidFill>
                  <a:schemeClr val="accent4">
                    <a:lumMod val="50000"/>
                  </a:schemeClr>
                </a:solidFill>
                <a:effectLst/>
                <a:latin typeface="Times New Roman" panose="02020603050405020304" pitchFamily="18" charset="0"/>
                <a:ea typeface="Times New Roman" panose="02020603050405020304" pitchFamily="18" charset="0"/>
              </a:rPr>
              <a:t> симптоматикой речевого нарушения следующие принципы коррекционной дошкольной педагогики:</a:t>
            </a:r>
          </a:p>
          <a:p>
            <a:pPr lvl="0" algn="just" fontAlgn="base">
              <a:lnSpc>
                <a:spcPct val="120000"/>
              </a:lnSpc>
              <a:spcBef>
                <a:spcPts val="0"/>
              </a:spcBef>
              <a:buClr>
                <a:srgbClr val="000000"/>
              </a:buClr>
              <a:buSzPts val="1200"/>
              <a:buFont typeface="Arial" panose="020B0604020202020204" pitchFamily="34" charset="0"/>
              <a:buChar char="•"/>
            </a:pPr>
            <a:r>
              <a:rPr lang="ru-RU" sz="3700" u="none" strike="noStrike" dirty="0">
                <a:solidFill>
                  <a:schemeClr val="accent4">
                    <a:lumMod val="50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принцип развивающего обучения (формирование «зоны ближнего развития»);</a:t>
            </a:r>
          </a:p>
          <a:p>
            <a:pPr lvl="0" algn="just" fontAlgn="base">
              <a:lnSpc>
                <a:spcPct val="120000"/>
              </a:lnSpc>
              <a:spcBef>
                <a:spcPts val="0"/>
              </a:spcBef>
              <a:buClr>
                <a:srgbClr val="000000"/>
              </a:buClr>
              <a:buSzPts val="1200"/>
              <a:buFont typeface="Arial" panose="020B0604020202020204" pitchFamily="34" charset="0"/>
              <a:buChar char="•"/>
            </a:pPr>
            <a:r>
              <a:rPr lang="ru-RU" sz="3700" u="none" strike="noStrike" dirty="0">
                <a:solidFill>
                  <a:schemeClr val="accent4">
                    <a:lumMod val="50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принцип единства диагностики и коррекции отклонений в развитии;</a:t>
            </a:r>
          </a:p>
          <a:p>
            <a:pPr lvl="0" algn="just" fontAlgn="base">
              <a:lnSpc>
                <a:spcPct val="120000"/>
              </a:lnSpc>
              <a:spcBef>
                <a:spcPts val="0"/>
              </a:spcBef>
              <a:buClr>
                <a:srgbClr val="000000"/>
              </a:buClr>
              <a:buSzPts val="1200"/>
              <a:buFont typeface="Arial" panose="020B0604020202020204" pitchFamily="34" charset="0"/>
              <a:buChar char="•"/>
            </a:pPr>
            <a:r>
              <a:rPr lang="ru-RU" sz="3700" u="none" strike="noStrike" dirty="0">
                <a:solidFill>
                  <a:schemeClr val="accent4">
                    <a:lumMod val="50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принцип генетический, раскрывающий общие закономерности развития детской речи применительно к разным вариантам речевого </a:t>
            </a:r>
            <a:r>
              <a:rPr lang="ru-RU" sz="3700" u="none" strike="noStrike" dirty="0" err="1">
                <a:solidFill>
                  <a:schemeClr val="accent4">
                    <a:lumMod val="50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дизантогенеза</a:t>
            </a:r>
            <a:r>
              <a:rPr lang="ru-RU" sz="3700" u="none" strike="noStrike" dirty="0">
                <a:solidFill>
                  <a:schemeClr val="accent4">
                    <a:lumMod val="50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p>
          <a:p>
            <a:pPr lvl="0" algn="just" fontAlgn="base">
              <a:lnSpc>
                <a:spcPct val="120000"/>
              </a:lnSpc>
              <a:spcBef>
                <a:spcPts val="0"/>
              </a:spcBef>
              <a:buClr>
                <a:srgbClr val="000000"/>
              </a:buClr>
              <a:buSzPts val="1200"/>
              <a:buFont typeface="Arial" panose="020B0604020202020204" pitchFamily="34" charset="0"/>
              <a:buChar char="•"/>
            </a:pPr>
            <a:r>
              <a:rPr lang="ru-RU" sz="3700" u="none" strike="noStrike" dirty="0">
                <a:solidFill>
                  <a:schemeClr val="accent4">
                    <a:lumMod val="50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принцип коррекции и компенсации, позволяющей определить адресные логопедические технологии в зависимости от структуры и выраженности речевого нарушения;</a:t>
            </a:r>
          </a:p>
          <a:p>
            <a:pPr lvl="0" algn="just" fontAlgn="base">
              <a:lnSpc>
                <a:spcPct val="120000"/>
              </a:lnSpc>
              <a:spcBef>
                <a:spcPts val="0"/>
              </a:spcBef>
              <a:buClr>
                <a:srgbClr val="000000"/>
              </a:buClr>
              <a:buSzPts val="1200"/>
              <a:buFont typeface="Arial" panose="020B0604020202020204" pitchFamily="34" charset="0"/>
              <a:buChar char="•"/>
            </a:pPr>
            <a:r>
              <a:rPr lang="ru-RU" sz="3700" u="none" strike="noStrike" dirty="0">
                <a:solidFill>
                  <a:schemeClr val="accent4">
                    <a:lumMod val="50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деятельностный принцип, определяющий ведущую деятельность, стимулирующую психическое и личностное развитие ребенка с отклонениями в речи.</a:t>
            </a:r>
          </a:p>
          <a:p>
            <a:pPr indent="0" algn="just">
              <a:lnSpc>
                <a:spcPct val="120000"/>
              </a:lnSpc>
              <a:spcBef>
                <a:spcPts val="0"/>
              </a:spcBef>
              <a:buNone/>
            </a:pPr>
            <a:r>
              <a:rPr lang="ru-RU" sz="3700" dirty="0">
                <a:solidFill>
                  <a:schemeClr val="accent4">
                    <a:lumMod val="50000"/>
                  </a:schemeClr>
                </a:solidFill>
                <a:effectLst/>
                <a:latin typeface="Times New Roman" panose="02020603050405020304" pitchFamily="18" charset="0"/>
                <a:ea typeface="Times New Roman" panose="02020603050405020304" pitchFamily="18" charset="0"/>
              </a:rPr>
              <a:t>	В структуре сборника представлены четыре программы, направленные на устранение фонетико-фонематического недоразвития, общего недоразвития речи, заикания и нарушения речевого развития, осложненного двуязычием.</a:t>
            </a:r>
          </a:p>
          <a:p>
            <a:pPr indent="0" algn="just">
              <a:lnSpc>
                <a:spcPct val="120000"/>
              </a:lnSpc>
              <a:spcBef>
                <a:spcPts val="0"/>
              </a:spcBef>
              <a:buNone/>
            </a:pPr>
            <a:r>
              <a:rPr lang="ru-RU" sz="3700" dirty="0">
                <a:solidFill>
                  <a:schemeClr val="accent4">
                    <a:lumMod val="50000"/>
                  </a:schemeClr>
                </a:solidFill>
                <a:effectLst/>
                <a:latin typeface="Times New Roman" panose="02020603050405020304" pitchFamily="18" charset="0"/>
                <a:ea typeface="Times New Roman" panose="02020603050405020304" pitchFamily="18" charset="0"/>
              </a:rPr>
              <a:t>	Каждую программу сопровождает пояснительная записка и приложение, которое дано в конце сборника.</a:t>
            </a:r>
          </a:p>
          <a:p>
            <a:pPr indent="0" algn="just">
              <a:lnSpc>
                <a:spcPct val="120000"/>
              </a:lnSpc>
              <a:spcBef>
                <a:spcPts val="0"/>
              </a:spcBef>
              <a:buNone/>
            </a:pPr>
            <a:r>
              <a:rPr lang="ru-RU" sz="3700" dirty="0">
                <a:solidFill>
                  <a:schemeClr val="accent4">
                    <a:lumMod val="50000"/>
                  </a:schemeClr>
                </a:solidFill>
                <a:effectLst/>
                <a:latin typeface="Times New Roman" panose="02020603050405020304" pitchFamily="18" charset="0"/>
                <a:ea typeface="Times New Roman" panose="02020603050405020304" pitchFamily="18" charset="0"/>
              </a:rPr>
              <a:t>	«Программа логопедической работы по преодолению фонетико-фонематического недоразвития у детей» предназначена для дошкольников старшей и подготовительной группы. </a:t>
            </a:r>
          </a:p>
          <a:p>
            <a:pPr marL="0" indent="0">
              <a:lnSpc>
                <a:spcPct val="120000"/>
              </a:lnSpc>
              <a:spcBef>
                <a:spcPts val="0"/>
              </a:spcBef>
              <a:buNone/>
            </a:pPr>
            <a:r>
              <a:rPr lang="ru-RU" sz="3700" dirty="0">
                <a:solidFill>
                  <a:schemeClr val="accent4">
                    <a:lumMod val="50000"/>
                  </a:schemeClr>
                </a:solidFill>
                <a:effectLst/>
                <a:latin typeface="Times New Roman" panose="02020603050405020304" pitchFamily="18" charset="0"/>
                <a:ea typeface="Times New Roman" panose="02020603050405020304" pitchFamily="18" charset="0"/>
              </a:rPr>
              <a:t>	Общая цель коррекционно-развивающей программы — освоение детьми коммуникативной функции языка в соответствии с возрастными нормативами.</a:t>
            </a:r>
            <a:endParaRPr lang="ru-RU" sz="3700" dirty="0">
              <a:solidFill>
                <a:schemeClr val="accent4">
                  <a:lumMod val="50000"/>
                </a:schemeClr>
              </a:solidFill>
              <a:latin typeface="Garamond" panose="02020404030301010803" pitchFamily="18" charset="0"/>
              <a:cs typeface="Times New Roman" pitchFamily="18" charset="0"/>
            </a:endParaRPr>
          </a:p>
        </p:txBody>
      </p:sp>
    </p:spTree>
    <p:extLst>
      <p:ext uri="{BB962C8B-B14F-4D97-AF65-F5344CB8AC3E}">
        <p14:creationId xmlns:p14="http://schemas.microsoft.com/office/powerpoint/2010/main" val="2056431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8C1109-8986-4B52-AEF7-490467DFAF6D}"/>
              </a:ext>
            </a:extLst>
          </p:cNvPr>
          <p:cNvSpPr>
            <a:spLocks noGrp="1"/>
          </p:cNvSpPr>
          <p:nvPr>
            <p:ph type="ctrTitle"/>
          </p:nvPr>
        </p:nvSpPr>
        <p:spPr>
          <a:xfrm>
            <a:off x="2483768" y="2564904"/>
            <a:ext cx="6048672" cy="1515533"/>
          </a:xfrm>
        </p:spPr>
        <p:txBody>
          <a:bodyPr>
            <a:normAutofit/>
          </a:bodyPr>
          <a:lstStyle/>
          <a:p>
            <a:pPr algn="ctr"/>
            <a:r>
              <a:rPr lang="ru-RU" sz="4200" dirty="0">
                <a:solidFill>
                  <a:schemeClr val="bg2">
                    <a:lumMod val="25000"/>
                  </a:schemeClr>
                </a:solidFill>
              </a:rPr>
              <a:t>ОРГАНИЗАЦИОННЫЙ РАЗДЕЛ</a:t>
            </a:r>
          </a:p>
        </p:txBody>
      </p:sp>
    </p:spTree>
    <p:extLst>
      <p:ext uri="{BB962C8B-B14F-4D97-AF65-F5344CB8AC3E}">
        <p14:creationId xmlns:p14="http://schemas.microsoft.com/office/powerpoint/2010/main" val="4259885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000" b="1" dirty="0">
                <a:solidFill>
                  <a:schemeClr val="bg2">
                    <a:lumMod val="25000"/>
                  </a:schemeClr>
                </a:solidFill>
                <a:latin typeface="Garamond" panose="02020404030301010803" pitchFamily="18" charset="0"/>
                <a:cs typeface="Times New Roman" pitchFamily="18" charset="0"/>
              </a:rPr>
              <a:t>Психолого-педагогические условия, обеспечивающие развитие ребенка</a:t>
            </a:r>
            <a:endParaRPr lang="ru-RU" sz="3000" dirty="0">
              <a:solidFill>
                <a:schemeClr val="bg2">
                  <a:lumMod val="25000"/>
                </a:schemeClr>
              </a:solidFill>
              <a:latin typeface="Garamond" panose="02020404030301010803" pitchFamily="18" charset="0"/>
              <a:cs typeface="Times New Roman" pitchFamily="18" charset="0"/>
            </a:endParaRPr>
          </a:p>
        </p:txBody>
      </p:sp>
      <p:sp>
        <p:nvSpPr>
          <p:cNvPr id="3" name="Объект 2"/>
          <p:cNvSpPr>
            <a:spLocks noGrp="1"/>
          </p:cNvSpPr>
          <p:nvPr>
            <p:ph idx="1"/>
          </p:nvPr>
        </p:nvSpPr>
        <p:spPr>
          <a:xfrm>
            <a:off x="1331640" y="1905000"/>
            <a:ext cx="7560840" cy="4908376"/>
          </a:xfrm>
        </p:spPr>
        <p:txBody>
          <a:bodyPr>
            <a:normAutofit fontScale="47500" lnSpcReduction="20000"/>
          </a:bodyPr>
          <a:lstStyle/>
          <a:p>
            <a:pPr marL="0" indent="0" algn="ctr">
              <a:buNone/>
            </a:pPr>
            <a:endParaRPr lang="ru-RU" sz="2400" b="1" dirty="0">
              <a:latin typeface="Times New Roman" pitchFamily="18" charset="0"/>
              <a:cs typeface="Times New Roman" pitchFamily="18" charset="0"/>
            </a:endParaRPr>
          </a:p>
          <a:p>
            <a:pPr indent="0" algn="just">
              <a:lnSpc>
                <a:spcPct val="150000"/>
              </a:lnSpc>
              <a:buNone/>
            </a:pPr>
            <a:r>
              <a:rPr lang="ru-RU" sz="2500" dirty="0">
                <a:solidFill>
                  <a:srgbClr val="000000"/>
                </a:solidFill>
                <a:effectLst/>
                <a:latin typeface="Garamond" panose="02020404030301010803" pitchFamily="18" charset="0"/>
                <a:ea typeface="Calibri" panose="020F0502020204030204" pitchFamily="34" charset="0"/>
              </a:rPr>
              <a:t>	</a:t>
            </a:r>
            <a:r>
              <a:rPr lang="ru-RU" sz="2500" dirty="0">
                <a:solidFill>
                  <a:schemeClr val="accent4">
                    <a:lumMod val="50000"/>
                  </a:schemeClr>
                </a:solidFill>
                <a:effectLst/>
                <a:latin typeface="Garamond" panose="02020404030301010803" pitchFamily="18" charset="0"/>
                <a:ea typeface="Calibri" panose="020F0502020204030204" pitchFamily="34" charset="0"/>
              </a:rPr>
              <a:t>Программа предполагает создание следующих психолого-педагогических условий, обеспечивающих образование ребенка с ТНР в соответствии с его особыми образовательными потребностями.</a:t>
            </a:r>
            <a:endParaRPr lang="ru-RU" sz="2500" dirty="0">
              <a:solidFill>
                <a:schemeClr val="accent4">
                  <a:lumMod val="50000"/>
                </a:schemeClr>
              </a:solidFill>
              <a:effectLst/>
              <a:latin typeface="Garamond" panose="02020404030301010803" pitchFamily="18" charset="0"/>
              <a:ea typeface="Times New Roman" panose="02020603050405020304" pitchFamily="18" charset="0"/>
            </a:endParaRPr>
          </a:p>
          <a:p>
            <a:pPr indent="0" algn="just">
              <a:lnSpc>
                <a:spcPct val="120000"/>
              </a:lnSpc>
              <a:spcBef>
                <a:spcPts val="600"/>
              </a:spcBef>
              <a:buNone/>
            </a:pPr>
            <a:r>
              <a:rPr lang="ru-RU" sz="2500" dirty="0">
                <a:solidFill>
                  <a:schemeClr val="accent4">
                    <a:lumMod val="50000"/>
                  </a:schemeClr>
                </a:solidFill>
                <a:effectLst/>
                <a:latin typeface="Garamond" panose="02020404030301010803" pitchFamily="18" charset="0"/>
                <a:ea typeface="Calibri" panose="020F0502020204030204" pitchFamily="34" charset="0"/>
              </a:rPr>
              <a:t>1. </a:t>
            </a:r>
            <a:r>
              <a:rPr lang="ru-RU" sz="2500" b="1" i="1" dirty="0">
                <a:solidFill>
                  <a:schemeClr val="accent4">
                    <a:lumMod val="50000"/>
                  </a:schemeClr>
                </a:solidFill>
                <a:effectLst/>
                <a:latin typeface="Garamond" panose="02020404030301010803" pitchFamily="18" charset="0"/>
                <a:ea typeface="Calibri" panose="020F0502020204030204" pitchFamily="34" charset="0"/>
              </a:rPr>
              <a:t>Личностно-порождающее взаимодействие взрослых с детьми</a:t>
            </a:r>
            <a:r>
              <a:rPr lang="ru-RU" sz="2500" dirty="0">
                <a:solidFill>
                  <a:schemeClr val="accent4">
                    <a:lumMod val="50000"/>
                  </a:schemeClr>
                </a:solidFill>
                <a:effectLst/>
                <a:latin typeface="Garamond" panose="02020404030301010803" pitchFamily="18" charset="0"/>
                <a:ea typeface="Calibri" panose="020F0502020204030204" pitchFamily="34" charset="0"/>
              </a:rPr>
              <a:t>, предполагающее создание таких ситуаций, в которых каждому ребенку  с ТНР предоставляется возможность выбора деятельности, партнера, средств и  жизненных навыков; учитываются обусловленные структурой нарушенного </a:t>
            </a:r>
            <a:r>
              <a:rPr lang="ru-RU" sz="2500" dirty="0" err="1">
                <a:solidFill>
                  <a:schemeClr val="accent4">
                    <a:lumMod val="50000"/>
                  </a:schemeClr>
                </a:solidFill>
                <a:effectLst/>
                <a:latin typeface="Garamond" panose="02020404030301010803" pitchFamily="18" charset="0"/>
                <a:ea typeface="Calibri" panose="020F0502020204030204" pitchFamily="34" charset="0"/>
              </a:rPr>
              <a:t>речеязыкового</a:t>
            </a:r>
            <a:r>
              <a:rPr lang="ru-RU" sz="2500" dirty="0">
                <a:solidFill>
                  <a:schemeClr val="accent4">
                    <a:lumMod val="50000"/>
                  </a:schemeClr>
                </a:solidFill>
                <a:effectLst/>
                <a:latin typeface="Garamond" panose="02020404030301010803" pitchFamily="18" charset="0"/>
                <a:ea typeface="Calibri" panose="020F0502020204030204" pitchFamily="34" charset="0"/>
              </a:rPr>
              <a:t> развития особенности деятельности (в том числе речевой), средств ее реализации,  ограниченный объем личного опыта.</a:t>
            </a:r>
            <a:endParaRPr lang="ru-RU" sz="2500" dirty="0">
              <a:solidFill>
                <a:schemeClr val="accent4">
                  <a:lumMod val="50000"/>
                </a:schemeClr>
              </a:solidFill>
              <a:effectLst/>
              <a:latin typeface="Garamond" panose="02020404030301010803" pitchFamily="18" charset="0"/>
              <a:ea typeface="Times New Roman" panose="02020603050405020304" pitchFamily="18" charset="0"/>
            </a:endParaRPr>
          </a:p>
          <a:p>
            <a:pPr indent="0" algn="just">
              <a:lnSpc>
                <a:spcPct val="120000"/>
              </a:lnSpc>
              <a:spcBef>
                <a:spcPts val="600"/>
              </a:spcBef>
              <a:buNone/>
            </a:pPr>
            <a:r>
              <a:rPr lang="ru-RU" sz="2500" dirty="0">
                <a:solidFill>
                  <a:schemeClr val="accent4">
                    <a:lumMod val="50000"/>
                  </a:schemeClr>
                </a:solidFill>
                <a:effectLst/>
                <a:latin typeface="Garamond" panose="02020404030301010803" pitchFamily="18" charset="0"/>
                <a:ea typeface="Calibri" panose="020F0502020204030204" pitchFamily="34" charset="0"/>
              </a:rPr>
              <a:t>2. </a:t>
            </a:r>
            <a:r>
              <a:rPr lang="ru-RU" sz="2500" b="1" i="1" dirty="0">
                <a:solidFill>
                  <a:schemeClr val="accent4">
                    <a:lumMod val="50000"/>
                  </a:schemeClr>
                </a:solidFill>
                <a:effectLst/>
                <a:latin typeface="Garamond" panose="02020404030301010803" pitchFamily="18" charset="0"/>
                <a:ea typeface="Calibri" panose="020F0502020204030204" pitchFamily="34" charset="0"/>
              </a:rPr>
              <a:t>Ориентированность педагогической оценки на относительные показатели детской успешности</a:t>
            </a:r>
            <a:r>
              <a:rPr lang="ru-RU" sz="2500" dirty="0">
                <a:solidFill>
                  <a:schemeClr val="accent4">
                    <a:lumMod val="50000"/>
                  </a:schemeClr>
                </a:solidFill>
                <a:effectLst/>
                <a:latin typeface="Garamond" panose="02020404030301010803" pitchFamily="18" charset="0"/>
                <a:ea typeface="Calibri" panose="020F0502020204030204" pitchFamily="34" charset="0"/>
              </a:rPr>
              <a:t>, то есть сравнение нынешних и предыдущих достижений ребенка с ТНР, стимулирование самооценки.</a:t>
            </a:r>
            <a:endParaRPr lang="ru-RU" sz="2500" dirty="0">
              <a:solidFill>
                <a:schemeClr val="accent4">
                  <a:lumMod val="50000"/>
                </a:schemeClr>
              </a:solidFill>
              <a:effectLst/>
              <a:latin typeface="Garamond" panose="02020404030301010803" pitchFamily="18" charset="0"/>
              <a:ea typeface="Times New Roman" panose="02020603050405020304" pitchFamily="18" charset="0"/>
            </a:endParaRPr>
          </a:p>
          <a:p>
            <a:pPr indent="0" algn="just">
              <a:lnSpc>
                <a:spcPct val="120000"/>
              </a:lnSpc>
              <a:spcBef>
                <a:spcPts val="600"/>
              </a:spcBef>
              <a:buNone/>
            </a:pPr>
            <a:r>
              <a:rPr lang="ru-RU" sz="2500" dirty="0">
                <a:solidFill>
                  <a:schemeClr val="accent4">
                    <a:lumMod val="50000"/>
                  </a:schemeClr>
                </a:solidFill>
                <a:effectLst/>
                <a:latin typeface="Garamond" panose="02020404030301010803" pitchFamily="18" charset="0"/>
                <a:ea typeface="Calibri" panose="020F0502020204030204" pitchFamily="34" charset="0"/>
              </a:rPr>
              <a:t>3. </a:t>
            </a:r>
            <a:r>
              <a:rPr lang="ru-RU" sz="2500" b="1" i="1" dirty="0">
                <a:solidFill>
                  <a:schemeClr val="accent4">
                    <a:lumMod val="50000"/>
                  </a:schemeClr>
                </a:solidFill>
                <a:effectLst/>
                <a:latin typeface="Garamond" panose="02020404030301010803" pitchFamily="18" charset="0"/>
                <a:ea typeface="Calibri" panose="020F0502020204030204" pitchFamily="34" charset="0"/>
              </a:rPr>
              <a:t>Формирование игры как важнейшего фактора развития ребенка с ТНР</a:t>
            </a:r>
            <a:r>
              <a:rPr lang="ru-RU" sz="2500" dirty="0">
                <a:solidFill>
                  <a:schemeClr val="accent4">
                    <a:lumMod val="50000"/>
                  </a:schemeClr>
                </a:solidFill>
                <a:effectLst/>
                <a:latin typeface="Garamond" panose="02020404030301010803" pitchFamily="18" charset="0"/>
                <a:ea typeface="Calibri" panose="020F0502020204030204" pitchFamily="34" charset="0"/>
              </a:rPr>
              <a:t>, с учетом необходимости развития вербальных и невербальных компонентов развития ребенка с ТНР в разных видах игры.</a:t>
            </a:r>
            <a:endParaRPr lang="ru-RU" sz="2500" dirty="0">
              <a:solidFill>
                <a:schemeClr val="accent4">
                  <a:lumMod val="50000"/>
                </a:schemeClr>
              </a:solidFill>
              <a:effectLst/>
              <a:latin typeface="Garamond" panose="02020404030301010803" pitchFamily="18" charset="0"/>
              <a:ea typeface="Times New Roman" panose="02020603050405020304" pitchFamily="18" charset="0"/>
            </a:endParaRPr>
          </a:p>
          <a:p>
            <a:pPr indent="0" algn="just">
              <a:lnSpc>
                <a:spcPct val="120000"/>
              </a:lnSpc>
              <a:spcBef>
                <a:spcPts val="600"/>
              </a:spcBef>
              <a:buNone/>
            </a:pPr>
            <a:r>
              <a:rPr lang="ru-RU" sz="2500" dirty="0">
                <a:solidFill>
                  <a:schemeClr val="accent4">
                    <a:lumMod val="50000"/>
                  </a:schemeClr>
                </a:solidFill>
                <a:effectLst/>
                <a:latin typeface="Garamond" panose="02020404030301010803" pitchFamily="18" charset="0"/>
                <a:ea typeface="Calibri" panose="020F0502020204030204" pitchFamily="34" charset="0"/>
              </a:rPr>
              <a:t>4. </a:t>
            </a:r>
            <a:r>
              <a:rPr lang="ru-RU" sz="2500" b="1" i="1" dirty="0">
                <a:solidFill>
                  <a:schemeClr val="accent4">
                    <a:lumMod val="50000"/>
                  </a:schemeClr>
                </a:solidFill>
                <a:effectLst/>
                <a:latin typeface="Garamond" panose="02020404030301010803" pitchFamily="18" charset="0"/>
                <a:ea typeface="Calibri" panose="020F0502020204030204" pitchFamily="34" charset="0"/>
              </a:rPr>
              <a:t>Создание развивающей образовательной среды</a:t>
            </a:r>
            <a:r>
              <a:rPr lang="ru-RU" sz="2500" dirty="0">
                <a:solidFill>
                  <a:schemeClr val="accent4">
                    <a:lumMod val="50000"/>
                  </a:schemeClr>
                </a:solidFill>
                <a:effectLst/>
                <a:latin typeface="Garamond" panose="02020404030301010803" pitchFamily="18" charset="0"/>
                <a:ea typeface="Calibri" panose="020F0502020204030204" pitchFamily="34" charset="0"/>
              </a:rPr>
              <a:t>, способствующей физическому, социально-коммуникативному, познавательному, речевому, художественно-эстетическому развитию ребенка с ТНР и сохранению его индивидуальности.</a:t>
            </a:r>
            <a:endParaRPr lang="ru-RU" sz="2500" dirty="0">
              <a:solidFill>
                <a:schemeClr val="accent4">
                  <a:lumMod val="50000"/>
                </a:schemeClr>
              </a:solidFill>
              <a:effectLst/>
              <a:latin typeface="Garamond" panose="02020404030301010803" pitchFamily="18" charset="0"/>
              <a:ea typeface="Times New Roman" panose="02020603050405020304" pitchFamily="18" charset="0"/>
            </a:endParaRPr>
          </a:p>
          <a:p>
            <a:pPr indent="0" algn="just">
              <a:lnSpc>
                <a:spcPct val="120000"/>
              </a:lnSpc>
              <a:spcBef>
                <a:spcPts val="600"/>
              </a:spcBef>
              <a:buNone/>
            </a:pPr>
            <a:r>
              <a:rPr lang="ru-RU" sz="2500" dirty="0">
                <a:solidFill>
                  <a:schemeClr val="accent4">
                    <a:lumMod val="50000"/>
                  </a:schemeClr>
                </a:solidFill>
                <a:effectLst/>
                <a:latin typeface="Garamond" panose="02020404030301010803" pitchFamily="18" charset="0"/>
                <a:ea typeface="Calibri" panose="020F0502020204030204" pitchFamily="34" charset="0"/>
              </a:rPr>
              <a:t>5. </a:t>
            </a:r>
            <a:r>
              <a:rPr lang="ru-RU" sz="2500" b="1" i="1" dirty="0">
                <a:solidFill>
                  <a:schemeClr val="accent4">
                    <a:lumMod val="50000"/>
                  </a:schemeClr>
                </a:solidFill>
                <a:effectLst/>
                <a:latin typeface="Garamond" panose="02020404030301010803" pitchFamily="18" charset="0"/>
                <a:ea typeface="Calibri" panose="020F0502020204030204" pitchFamily="34" charset="0"/>
              </a:rPr>
              <a:t>Сбалансированность репродуктивной (воспроизводящей готовый образец) и продуктивной (производящей субъективно новый продукт) деятельности</a:t>
            </a:r>
            <a:r>
              <a:rPr lang="ru-RU" sz="2500" dirty="0">
                <a:solidFill>
                  <a:schemeClr val="accent4">
                    <a:lumMod val="50000"/>
                  </a:schemeClr>
                </a:solidFill>
                <a:effectLst/>
                <a:latin typeface="Garamond" panose="02020404030301010803" pitchFamily="18" charset="0"/>
                <a:ea typeface="Calibri" panose="020F0502020204030204" pitchFamily="34" charset="0"/>
              </a:rPr>
              <a:t>, то есть деятельности по освоению культурных форм и образцов и детской исследовательской, творческой деятельности; совместных и самостоятельных, подвижных и статичных форм активности с учетом особенностей развития и образовательных потребностей ребенка с ТНР.</a:t>
            </a:r>
            <a:endParaRPr lang="ru-RU" sz="2500" dirty="0">
              <a:solidFill>
                <a:schemeClr val="accent4">
                  <a:lumMod val="50000"/>
                </a:schemeClr>
              </a:solidFill>
              <a:effectLst/>
              <a:latin typeface="Garamond" panose="02020404030301010803" pitchFamily="18" charset="0"/>
              <a:ea typeface="Times New Roman" panose="02020603050405020304" pitchFamily="18" charset="0"/>
            </a:endParaRPr>
          </a:p>
          <a:p>
            <a:pPr indent="0" algn="just">
              <a:lnSpc>
                <a:spcPct val="120000"/>
              </a:lnSpc>
              <a:spcBef>
                <a:spcPts val="600"/>
              </a:spcBef>
              <a:buNone/>
            </a:pPr>
            <a:r>
              <a:rPr lang="ru-RU" sz="2500" dirty="0">
                <a:solidFill>
                  <a:schemeClr val="accent4">
                    <a:lumMod val="50000"/>
                  </a:schemeClr>
                </a:solidFill>
                <a:effectLst/>
                <a:latin typeface="Garamond" panose="02020404030301010803" pitchFamily="18" charset="0"/>
                <a:ea typeface="Calibri" panose="020F0502020204030204" pitchFamily="34" charset="0"/>
              </a:rPr>
              <a:t>6. </a:t>
            </a:r>
            <a:r>
              <a:rPr lang="ru-RU" sz="2500" b="1" i="1" dirty="0">
                <a:solidFill>
                  <a:schemeClr val="accent4">
                    <a:lumMod val="50000"/>
                  </a:schemeClr>
                </a:solidFill>
                <a:effectLst/>
                <a:latin typeface="Garamond" panose="02020404030301010803" pitchFamily="18" charset="0"/>
                <a:ea typeface="Calibri" panose="020F0502020204030204" pitchFamily="34" charset="0"/>
              </a:rPr>
              <a:t>Участие семьи как необходимое условие для полноценного развития ребенка дошкольного возраста с ТНР</a:t>
            </a:r>
            <a:r>
              <a:rPr lang="ru-RU" sz="2500" dirty="0">
                <a:solidFill>
                  <a:schemeClr val="accent4">
                    <a:lumMod val="50000"/>
                  </a:schemeClr>
                </a:solidFill>
                <a:effectLst/>
                <a:latin typeface="Garamond" panose="02020404030301010803" pitchFamily="18" charset="0"/>
                <a:ea typeface="Calibri" panose="020F0502020204030204" pitchFamily="34" charset="0"/>
              </a:rPr>
              <a:t>.</a:t>
            </a:r>
            <a:endParaRPr lang="ru-RU" sz="2500" dirty="0">
              <a:solidFill>
                <a:schemeClr val="accent4">
                  <a:lumMod val="50000"/>
                </a:schemeClr>
              </a:solidFill>
              <a:effectLst/>
              <a:latin typeface="Garamond" panose="02020404030301010803" pitchFamily="18" charset="0"/>
              <a:ea typeface="Times New Roman" panose="02020603050405020304" pitchFamily="18" charset="0"/>
            </a:endParaRPr>
          </a:p>
          <a:p>
            <a:pPr marL="0" indent="0" algn="just">
              <a:lnSpc>
                <a:spcPct val="120000"/>
              </a:lnSpc>
              <a:spcBef>
                <a:spcPts val="0"/>
              </a:spcBef>
              <a:buNone/>
            </a:pPr>
            <a:endParaRPr lang="ru-RU" sz="1800" dirty="0">
              <a:latin typeface="Times New Roman" pitchFamily="18" charset="0"/>
              <a:cs typeface="Times New Roman" pitchFamily="18" charset="0"/>
            </a:endParaRPr>
          </a:p>
          <a:p>
            <a:pPr marL="0" indent="0" algn="just">
              <a:buNone/>
            </a:pPr>
            <a:endParaRPr lang="ru-RU" sz="2400" b="1" dirty="0">
              <a:latin typeface="Times New Roman" pitchFamily="18" charset="0"/>
              <a:cs typeface="Times New Roman" pitchFamily="18" charset="0"/>
            </a:endParaRPr>
          </a:p>
          <a:p>
            <a:pPr marL="0" indent="0" algn="ctr">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288160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Организация развивающей предметно-пространственной среды</a:t>
            </a:r>
          </a:p>
        </p:txBody>
      </p:sp>
      <p:sp>
        <p:nvSpPr>
          <p:cNvPr id="3" name="Объект 2"/>
          <p:cNvSpPr>
            <a:spLocks noGrp="1"/>
          </p:cNvSpPr>
          <p:nvPr>
            <p:ph idx="1"/>
          </p:nvPr>
        </p:nvSpPr>
        <p:spPr>
          <a:xfrm>
            <a:off x="899592" y="1772816"/>
            <a:ext cx="7992888" cy="4896544"/>
          </a:xfrm>
        </p:spPr>
        <p:txBody>
          <a:bodyPr>
            <a:normAutofit fontScale="25000" lnSpcReduction="20000"/>
          </a:bodyPr>
          <a:lstStyle/>
          <a:p>
            <a:pPr indent="0" algn="just">
              <a:lnSpc>
                <a:spcPct val="120000"/>
              </a:lnSpc>
              <a:spcBef>
                <a:spcPts val="600"/>
              </a:spcBef>
              <a:buNone/>
            </a:pPr>
            <a:r>
              <a:rPr lang="ru-RU" sz="2800" b="1" dirty="0">
                <a:solidFill>
                  <a:srgbClr val="000000"/>
                </a:solidFill>
                <a:effectLst/>
                <a:latin typeface="Garamond" panose="02020404030301010803" pitchFamily="18" charset="0"/>
                <a:ea typeface="Times New Roman" panose="02020603050405020304" pitchFamily="18" charset="0"/>
                <a:cs typeface="Times New Roman" pitchFamily="18" charset="0"/>
              </a:rPr>
              <a:t>	</a:t>
            </a:r>
            <a:r>
              <a:rPr lang="ru-RU" sz="4400" dirty="0">
                <a:solidFill>
                  <a:schemeClr val="accent4">
                    <a:lumMod val="50000"/>
                  </a:schemeClr>
                </a:solidFill>
                <a:effectLst/>
                <a:latin typeface="Garamond" panose="02020404030301010803" pitchFamily="18" charset="0"/>
                <a:ea typeface="Times New Roman" panose="02020603050405020304" pitchFamily="18" charset="0"/>
              </a:rPr>
              <a:t>Развивающая предметно-пространственная среда обеспечивает</a:t>
            </a:r>
            <a:r>
              <a:rPr lang="x-none" sz="4400" dirty="0">
                <a:solidFill>
                  <a:schemeClr val="accent4">
                    <a:lumMod val="50000"/>
                  </a:schemeClr>
                </a:solidFill>
                <a:effectLst/>
                <a:latin typeface="Garamond" panose="02020404030301010803" pitchFamily="18" charset="0"/>
                <a:ea typeface="Times New Roman" panose="02020603050405020304" pitchFamily="18" charset="0"/>
              </a:rPr>
              <a:t>:</a:t>
            </a:r>
            <a:endParaRPr lang="ru-RU" sz="4400" dirty="0">
              <a:solidFill>
                <a:schemeClr val="accent4">
                  <a:lumMod val="50000"/>
                </a:schemeClr>
              </a:solidFill>
              <a:effectLst/>
              <a:latin typeface="Garamond" panose="02020404030301010803" pitchFamily="18" charset="0"/>
              <a:ea typeface="Times New Roman" panose="02020603050405020304" pitchFamily="18" charset="0"/>
            </a:endParaRPr>
          </a:p>
          <a:p>
            <a:pPr indent="450215" algn="just">
              <a:lnSpc>
                <a:spcPct val="120000"/>
              </a:lnSpc>
              <a:spcBef>
                <a:spcPts val="600"/>
              </a:spcBef>
            </a:pPr>
            <a:r>
              <a:rPr lang="x-none" sz="4400" dirty="0">
                <a:solidFill>
                  <a:schemeClr val="accent4">
                    <a:lumMod val="50000"/>
                  </a:schemeClr>
                </a:solidFill>
                <a:effectLst/>
                <a:latin typeface="Garamond" panose="02020404030301010803" pitchFamily="18" charset="0"/>
                <a:ea typeface="Times New Roman" panose="02020603050405020304" pitchFamily="18" charset="0"/>
              </a:rPr>
              <a:t>охрану и укрепление физического и психического здоровья и эмоционального благополучия детей с ТНР;</a:t>
            </a:r>
            <a:endParaRPr lang="ru-RU" sz="4400" dirty="0">
              <a:solidFill>
                <a:schemeClr val="accent4">
                  <a:lumMod val="50000"/>
                </a:schemeClr>
              </a:solidFill>
              <a:effectLst/>
              <a:latin typeface="Garamond" panose="02020404030301010803" pitchFamily="18" charset="0"/>
              <a:ea typeface="Times New Roman" panose="02020603050405020304" pitchFamily="18" charset="0"/>
            </a:endParaRPr>
          </a:p>
          <a:p>
            <a:pPr indent="450215" algn="just">
              <a:lnSpc>
                <a:spcPct val="120000"/>
              </a:lnSpc>
              <a:spcBef>
                <a:spcPts val="600"/>
              </a:spcBef>
            </a:pPr>
            <a:r>
              <a:rPr lang="x-none" sz="4400" dirty="0">
                <a:solidFill>
                  <a:schemeClr val="accent4">
                    <a:lumMod val="50000"/>
                  </a:schemeClr>
                </a:solidFill>
                <a:effectLst/>
                <a:latin typeface="Garamond" panose="02020404030301010803" pitchFamily="18" charset="0"/>
                <a:ea typeface="Times New Roman" panose="02020603050405020304" pitchFamily="18" charset="0"/>
              </a:rPr>
              <a:t> максимальную реализацию образовательного потенциала пространства </a:t>
            </a:r>
            <a:r>
              <a:rPr lang="ru-RU" sz="4400" dirty="0">
                <a:solidFill>
                  <a:schemeClr val="accent4">
                    <a:lumMod val="50000"/>
                  </a:schemeClr>
                </a:solidFill>
                <a:effectLst/>
                <a:latin typeface="Garamond" panose="02020404030301010803" pitchFamily="18" charset="0"/>
                <a:ea typeface="Times New Roman" panose="02020603050405020304" pitchFamily="18" charset="0"/>
              </a:rPr>
              <a:t>ГБДОУ</a:t>
            </a:r>
            <a:r>
              <a:rPr lang="x-none" sz="4400" dirty="0">
                <a:solidFill>
                  <a:schemeClr val="accent4">
                    <a:lumMod val="50000"/>
                  </a:schemeClr>
                </a:solidFill>
                <a:effectLst/>
                <a:latin typeface="Garamond" panose="02020404030301010803" pitchFamily="18" charset="0"/>
                <a:ea typeface="Times New Roman" panose="02020603050405020304" pitchFamily="18" charset="0"/>
              </a:rPr>
              <a:t>, группы и прилегающих территорий, приспособленных для реализации образовательной программы</a:t>
            </a:r>
            <a:r>
              <a:rPr lang="ru-RU" sz="4400" dirty="0">
                <a:solidFill>
                  <a:schemeClr val="accent4">
                    <a:lumMod val="50000"/>
                  </a:schemeClr>
                </a:solidFill>
                <a:effectLst/>
                <a:latin typeface="Garamond" panose="02020404030301010803" pitchFamily="18" charset="0"/>
                <a:ea typeface="Times New Roman" panose="02020603050405020304" pitchFamily="18" charset="0"/>
              </a:rPr>
              <a:t> </a:t>
            </a:r>
            <a:r>
              <a:rPr lang="x-none" sz="4400" dirty="0">
                <a:solidFill>
                  <a:schemeClr val="accent4">
                    <a:lumMod val="50000"/>
                  </a:schemeClr>
                </a:solidFill>
                <a:effectLst/>
                <a:latin typeface="Garamond" panose="02020404030301010803" pitchFamily="18" charset="0"/>
                <a:ea typeface="Times New Roman" panose="02020603050405020304" pitchFamily="18" charset="0"/>
              </a:rPr>
              <a:t>в соответствии с потребностями каждого возрастного этапа, охраны и укрепления их здоровья, возможностями учета особенностей и коррекции недостатков их речевого развития;</a:t>
            </a:r>
            <a:endParaRPr lang="ru-RU" sz="4400" dirty="0">
              <a:solidFill>
                <a:schemeClr val="accent4">
                  <a:lumMod val="50000"/>
                </a:schemeClr>
              </a:solidFill>
              <a:effectLst/>
              <a:latin typeface="Garamond" panose="02020404030301010803" pitchFamily="18" charset="0"/>
              <a:ea typeface="Times New Roman" panose="02020603050405020304" pitchFamily="18" charset="0"/>
            </a:endParaRPr>
          </a:p>
          <a:p>
            <a:pPr indent="450215" algn="just">
              <a:lnSpc>
                <a:spcPct val="120000"/>
              </a:lnSpc>
              <a:spcBef>
                <a:spcPts val="600"/>
              </a:spcBef>
            </a:pPr>
            <a:r>
              <a:rPr lang="x-none" sz="4400" dirty="0">
                <a:solidFill>
                  <a:schemeClr val="accent4">
                    <a:lumMod val="50000"/>
                  </a:schemeClr>
                </a:solidFill>
                <a:effectLst/>
                <a:latin typeface="Garamond" panose="02020404030301010803" pitchFamily="18" charset="0"/>
                <a:ea typeface="Times New Roman" panose="02020603050405020304" pitchFamily="18" charset="0"/>
              </a:rPr>
              <a:t> построение вариативного развивающего образования, ориентированного на возможность свободного выбора детьми материалов, видов активности, участников совместной деятельности и общения как с детьми разного возраста, так и со взрослыми, а также свободу в выражении своих чувств и мыслей;</a:t>
            </a:r>
            <a:endParaRPr lang="ru-RU" sz="4400" dirty="0">
              <a:solidFill>
                <a:schemeClr val="accent4">
                  <a:lumMod val="50000"/>
                </a:schemeClr>
              </a:solidFill>
              <a:effectLst/>
              <a:latin typeface="Garamond" panose="02020404030301010803" pitchFamily="18" charset="0"/>
              <a:ea typeface="Times New Roman" panose="02020603050405020304" pitchFamily="18" charset="0"/>
            </a:endParaRPr>
          </a:p>
          <a:p>
            <a:pPr indent="450215" algn="just">
              <a:lnSpc>
                <a:spcPct val="120000"/>
              </a:lnSpc>
              <a:spcBef>
                <a:spcPts val="600"/>
              </a:spcBef>
            </a:pPr>
            <a:r>
              <a:rPr lang="x-none" sz="4400" dirty="0">
                <a:solidFill>
                  <a:schemeClr val="accent4">
                    <a:lumMod val="50000"/>
                  </a:schemeClr>
                </a:solidFill>
                <a:effectLst/>
                <a:latin typeface="Garamond" panose="02020404030301010803" pitchFamily="18" charset="0"/>
                <a:ea typeface="Times New Roman" panose="02020603050405020304" pitchFamily="18" charset="0"/>
              </a:rPr>
              <a:t>создание условий для ежедневной трудовой деятельности и мотивации непрерывного самосовершенствования и профессионального развития педагогических работников, а также содействие в определении собственных целей, личных и профессиональных потребностей и мотивов;</a:t>
            </a:r>
            <a:endParaRPr lang="ru-RU" sz="4400" dirty="0">
              <a:solidFill>
                <a:schemeClr val="accent4">
                  <a:lumMod val="50000"/>
                </a:schemeClr>
              </a:solidFill>
              <a:effectLst/>
              <a:latin typeface="Garamond" panose="02020404030301010803" pitchFamily="18" charset="0"/>
              <a:ea typeface="Times New Roman" panose="02020603050405020304" pitchFamily="18" charset="0"/>
            </a:endParaRPr>
          </a:p>
          <a:p>
            <a:pPr indent="450215" algn="just">
              <a:lnSpc>
                <a:spcPct val="120000"/>
              </a:lnSpc>
              <a:spcBef>
                <a:spcPts val="600"/>
              </a:spcBef>
            </a:pPr>
            <a:r>
              <a:rPr lang="x-none" sz="4400" dirty="0">
                <a:solidFill>
                  <a:schemeClr val="accent4">
                    <a:lumMod val="50000"/>
                  </a:schemeClr>
                </a:solidFill>
                <a:effectLst/>
                <a:latin typeface="Garamond" panose="02020404030301010803" pitchFamily="18" charset="0"/>
                <a:ea typeface="Times New Roman" panose="02020603050405020304" pitchFamily="18" charset="0"/>
              </a:rPr>
              <a:t>открытость дошкольного образования и вовлечение родителей (законных представителей) непосредственно в образовательную деятельность, осуществление их поддержки в деле образования и воспитания детей, охране и укреплении их здоровья;</a:t>
            </a:r>
            <a:endParaRPr lang="ru-RU" sz="4400" dirty="0">
              <a:solidFill>
                <a:schemeClr val="accent4">
                  <a:lumMod val="50000"/>
                </a:schemeClr>
              </a:solidFill>
              <a:effectLst/>
              <a:latin typeface="Garamond" panose="02020404030301010803" pitchFamily="18" charset="0"/>
              <a:ea typeface="Times New Roman" panose="02020603050405020304" pitchFamily="18" charset="0"/>
            </a:endParaRPr>
          </a:p>
          <a:p>
            <a:pPr indent="450215" algn="just">
              <a:lnSpc>
                <a:spcPct val="120000"/>
              </a:lnSpc>
              <a:spcBef>
                <a:spcPts val="600"/>
              </a:spcBef>
            </a:pPr>
            <a:r>
              <a:rPr lang="x-none" sz="4400" dirty="0">
                <a:solidFill>
                  <a:schemeClr val="accent4">
                    <a:lumMod val="50000"/>
                  </a:schemeClr>
                </a:solidFill>
                <a:latin typeface="Garamond" panose="02020404030301010803" pitchFamily="18" charset="0"/>
                <a:ea typeface="Times New Roman" panose="02020603050405020304" pitchFamily="18" charset="0"/>
              </a:rPr>
              <a:t>построение образовательной деятельности на основе взаимодействия взрослых с детьми, ориентированного на уважение достоинства и личности, интересы и возможности каждого ребенка и учитывающего социальную ситуацию его развития и соответствующие возрастные и индивидуальные особенности (недопустимость как искусственного ускорения, так и искусственного замедления развития детей)</a:t>
            </a:r>
            <a:r>
              <a:rPr lang="ru-RU" sz="4400" dirty="0">
                <a:solidFill>
                  <a:schemeClr val="accent4">
                    <a:lumMod val="50000"/>
                  </a:schemeClr>
                </a:solidFill>
                <a:latin typeface="Garamond" panose="02020404030301010803" pitchFamily="18" charset="0"/>
                <a:ea typeface="Times New Roman" panose="02020603050405020304" pitchFamily="18" charset="0"/>
              </a:rPr>
              <a:t>.</a:t>
            </a:r>
            <a:endParaRPr lang="ru-RU" sz="4400" dirty="0">
              <a:solidFill>
                <a:schemeClr val="accent4">
                  <a:lumMod val="50000"/>
                </a:schemeClr>
              </a:solidFill>
              <a:latin typeface="Garamond" panose="02020404030301010803" pitchFamily="18" charset="0"/>
              <a:cs typeface="Times New Roman" pitchFamily="18" charset="0"/>
            </a:endParaRPr>
          </a:p>
          <a:p>
            <a:pPr marL="0" indent="0">
              <a:lnSpc>
                <a:spcPct val="120000"/>
              </a:lnSpc>
              <a:spcBef>
                <a:spcPts val="600"/>
              </a:spcBef>
              <a:buNone/>
            </a:pPr>
            <a:r>
              <a:rPr lang="ru-RU" sz="4400" dirty="0">
                <a:solidFill>
                  <a:schemeClr val="accent4">
                    <a:lumMod val="50000"/>
                  </a:schemeClr>
                </a:solidFill>
                <a:latin typeface="Garamond" panose="02020404030301010803" pitchFamily="18" charset="0"/>
                <a:cs typeface="Times New Roman" pitchFamily="18" charset="0"/>
              </a:rPr>
              <a:t>	Развивающая  среда  построена  на  следующих  принципах:</a:t>
            </a:r>
          </a:p>
          <a:p>
            <a:pPr marL="342000" indent="0">
              <a:lnSpc>
                <a:spcPct val="120000"/>
              </a:lnSpc>
              <a:spcBef>
                <a:spcPts val="600"/>
              </a:spcBef>
              <a:buNone/>
            </a:pPr>
            <a:r>
              <a:rPr lang="ru-RU" sz="4400" dirty="0">
                <a:solidFill>
                  <a:schemeClr val="accent4">
                    <a:lumMod val="50000"/>
                  </a:schemeClr>
                </a:solidFill>
                <a:latin typeface="Garamond" panose="02020404030301010803" pitchFamily="18" charset="0"/>
                <a:cs typeface="Times New Roman" pitchFamily="18" charset="0"/>
              </a:rPr>
              <a:t>1) насыщенность</a:t>
            </a:r>
          </a:p>
          <a:p>
            <a:pPr marL="342000" indent="0">
              <a:lnSpc>
                <a:spcPct val="120000"/>
              </a:lnSpc>
              <a:spcBef>
                <a:spcPts val="0"/>
              </a:spcBef>
              <a:buNone/>
            </a:pPr>
            <a:r>
              <a:rPr lang="ru-RU" sz="4400" dirty="0">
                <a:solidFill>
                  <a:schemeClr val="accent4">
                    <a:lumMod val="50000"/>
                  </a:schemeClr>
                </a:solidFill>
                <a:latin typeface="Garamond" panose="02020404030301010803" pitchFamily="18" charset="0"/>
                <a:cs typeface="Times New Roman" pitchFamily="18" charset="0"/>
              </a:rPr>
              <a:t>2) </a:t>
            </a:r>
            <a:r>
              <a:rPr lang="ru-RU" sz="4400" dirty="0" err="1">
                <a:solidFill>
                  <a:schemeClr val="accent4">
                    <a:lumMod val="50000"/>
                  </a:schemeClr>
                </a:solidFill>
                <a:latin typeface="Garamond" panose="02020404030301010803" pitchFamily="18" charset="0"/>
                <a:cs typeface="Times New Roman" pitchFamily="18" charset="0"/>
              </a:rPr>
              <a:t>трансформируемость</a:t>
            </a:r>
            <a:endParaRPr lang="ru-RU" sz="4400" dirty="0">
              <a:solidFill>
                <a:schemeClr val="accent4">
                  <a:lumMod val="50000"/>
                </a:schemeClr>
              </a:solidFill>
              <a:latin typeface="Garamond" panose="02020404030301010803" pitchFamily="18" charset="0"/>
              <a:cs typeface="Times New Roman" pitchFamily="18" charset="0"/>
            </a:endParaRPr>
          </a:p>
          <a:p>
            <a:pPr marL="342000" indent="0">
              <a:lnSpc>
                <a:spcPct val="120000"/>
              </a:lnSpc>
              <a:spcBef>
                <a:spcPts val="0"/>
              </a:spcBef>
              <a:buNone/>
            </a:pPr>
            <a:r>
              <a:rPr lang="ru-RU" sz="4400" dirty="0">
                <a:solidFill>
                  <a:schemeClr val="accent4">
                    <a:lumMod val="50000"/>
                  </a:schemeClr>
                </a:solidFill>
                <a:latin typeface="Garamond" panose="02020404030301010803" pitchFamily="18" charset="0"/>
                <a:cs typeface="Times New Roman" pitchFamily="18" charset="0"/>
              </a:rPr>
              <a:t>3) </a:t>
            </a:r>
            <a:r>
              <a:rPr lang="ru-RU" sz="4400" dirty="0" err="1">
                <a:solidFill>
                  <a:schemeClr val="accent4">
                    <a:lumMod val="50000"/>
                  </a:schemeClr>
                </a:solidFill>
                <a:latin typeface="Garamond" panose="02020404030301010803" pitchFamily="18" charset="0"/>
                <a:cs typeface="Times New Roman" pitchFamily="18" charset="0"/>
              </a:rPr>
              <a:t>полифункциональность</a:t>
            </a:r>
            <a:endParaRPr lang="ru-RU" sz="4400" dirty="0">
              <a:solidFill>
                <a:schemeClr val="accent4">
                  <a:lumMod val="50000"/>
                </a:schemeClr>
              </a:solidFill>
              <a:latin typeface="Garamond" panose="02020404030301010803" pitchFamily="18" charset="0"/>
              <a:cs typeface="Times New Roman" pitchFamily="18" charset="0"/>
            </a:endParaRPr>
          </a:p>
          <a:p>
            <a:pPr marL="342000" indent="0">
              <a:lnSpc>
                <a:spcPct val="120000"/>
              </a:lnSpc>
              <a:spcBef>
                <a:spcPts val="0"/>
              </a:spcBef>
              <a:buNone/>
            </a:pPr>
            <a:r>
              <a:rPr lang="ru-RU" sz="4400" dirty="0">
                <a:solidFill>
                  <a:schemeClr val="accent4">
                    <a:lumMod val="50000"/>
                  </a:schemeClr>
                </a:solidFill>
                <a:latin typeface="Garamond" panose="02020404030301010803" pitchFamily="18" charset="0"/>
                <a:cs typeface="Times New Roman" pitchFamily="18" charset="0"/>
              </a:rPr>
              <a:t>4) вариативной</a:t>
            </a:r>
          </a:p>
          <a:p>
            <a:pPr marL="342000" indent="0">
              <a:lnSpc>
                <a:spcPct val="120000"/>
              </a:lnSpc>
              <a:spcBef>
                <a:spcPts val="0"/>
              </a:spcBef>
              <a:buNone/>
            </a:pPr>
            <a:r>
              <a:rPr lang="ru-RU" sz="4400" dirty="0">
                <a:solidFill>
                  <a:schemeClr val="accent4">
                    <a:lumMod val="50000"/>
                  </a:schemeClr>
                </a:solidFill>
                <a:latin typeface="Garamond" panose="02020404030301010803" pitchFamily="18" charset="0"/>
                <a:cs typeface="Times New Roman" pitchFamily="18" charset="0"/>
              </a:rPr>
              <a:t>5) доступность</a:t>
            </a:r>
          </a:p>
          <a:p>
            <a:pPr marL="342000" indent="0">
              <a:lnSpc>
                <a:spcPct val="120000"/>
              </a:lnSpc>
              <a:spcBef>
                <a:spcPts val="0"/>
              </a:spcBef>
              <a:buNone/>
            </a:pPr>
            <a:r>
              <a:rPr lang="ru-RU" sz="4400" dirty="0">
                <a:solidFill>
                  <a:schemeClr val="accent4">
                    <a:lumMod val="50000"/>
                  </a:schemeClr>
                </a:solidFill>
                <a:latin typeface="Garamond" panose="02020404030301010803" pitchFamily="18" charset="0"/>
                <a:cs typeface="Times New Roman" pitchFamily="18" charset="0"/>
              </a:rPr>
              <a:t>6) безопасной</a:t>
            </a:r>
          </a:p>
        </p:txBody>
      </p:sp>
    </p:spTree>
    <p:extLst>
      <p:ext uri="{BB962C8B-B14F-4D97-AF65-F5344CB8AC3E}">
        <p14:creationId xmlns:p14="http://schemas.microsoft.com/office/powerpoint/2010/main" val="3630177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Кадровые условия </a:t>
            </a:r>
            <a:br>
              <a:rPr lang="ru-RU" sz="3000" b="1" dirty="0">
                <a:solidFill>
                  <a:schemeClr val="bg2">
                    <a:lumMod val="25000"/>
                  </a:schemeClr>
                </a:solidFill>
                <a:latin typeface="Garamond" panose="02020404030301010803" pitchFamily="18" charset="0"/>
                <a:cs typeface="Times New Roman" pitchFamily="18" charset="0"/>
              </a:rPr>
            </a:br>
            <a:r>
              <a:rPr lang="ru-RU" sz="3000" b="1" dirty="0">
                <a:solidFill>
                  <a:schemeClr val="bg2">
                    <a:lumMod val="25000"/>
                  </a:schemeClr>
                </a:solidFill>
                <a:latin typeface="Garamond" panose="02020404030301010803" pitchFamily="18" charset="0"/>
                <a:cs typeface="Times New Roman" pitchFamily="18" charset="0"/>
              </a:rPr>
              <a:t>реализации Программы</a:t>
            </a:r>
          </a:p>
        </p:txBody>
      </p:sp>
      <p:sp>
        <p:nvSpPr>
          <p:cNvPr id="3" name="Объект 2"/>
          <p:cNvSpPr>
            <a:spLocks noGrp="1"/>
          </p:cNvSpPr>
          <p:nvPr>
            <p:ph idx="1"/>
          </p:nvPr>
        </p:nvSpPr>
        <p:spPr>
          <a:xfrm>
            <a:off x="683568" y="2348880"/>
            <a:ext cx="7776864" cy="3960440"/>
          </a:xfrm>
        </p:spPr>
        <p:txBody>
          <a:bodyPr>
            <a:noAutofit/>
          </a:bodyPr>
          <a:lstStyle/>
          <a:p>
            <a:pPr marL="0" indent="0" algn="just">
              <a:buNone/>
            </a:pPr>
            <a:r>
              <a:rPr lang="ru-RU" sz="2000" b="1" dirty="0">
                <a:solidFill>
                  <a:schemeClr val="bg2">
                    <a:lumMod val="25000"/>
                  </a:schemeClr>
                </a:solidFill>
                <a:latin typeface="Garamond" panose="02020404030301010803" pitchFamily="18" charset="0"/>
                <a:cs typeface="Times New Roman" pitchFamily="18" charset="0"/>
              </a:rPr>
              <a:t>	</a:t>
            </a:r>
            <a:r>
              <a:rPr lang="ru-RU" sz="1600" dirty="0">
                <a:solidFill>
                  <a:schemeClr val="bg2">
                    <a:lumMod val="25000"/>
                  </a:schemeClr>
                </a:solidFill>
                <a:latin typeface="Garamond" panose="02020404030301010803" pitchFamily="18" charset="0"/>
                <a:cs typeface="Times New Roman" pitchFamily="18" charset="0"/>
              </a:rPr>
              <a:t>ГБДОУ детский сад №1 укомплектован квалифицированными кадрами, в т. ч. руководящими, педагогическими, учебно-вспомогательными, административно-хозяйственными работниками. </a:t>
            </a:r>
          </a:p>
          <a:p>
            <a:pPr marL="0" indent="0" algn="just">
              <a:buNone/>
            </a:pPr>
            <a:r>
              <a:rPr lang="ru-RU" sz="1600" b="1" dirty="0">
                <a:solidFill>
                  <a:schemeClr val="bg2">
                    <a:lumMod val="25000"/>
                  </a:schemeClr>
                </a:solidFill>
                <a:latin typeface="Garamond" panose="02020404030301010803" pitchFamily="18" charset="0"/>
                <a:cs typeface="Times New Roman" pitchFamily="18" charset="0"/>
              </a:rPr>
              <a:t>	</a:t>
            </a:r>
            <a:r>
              <a:rPr lang="ru-RU" sz="1600" dirty="0">
                <a:solidFill>
                  <a:schemeClr val="bg2">
                    <a:lumMod val="25000"/>
                  </a:schemeClr>
                </a:solidFill>
                <a:latin typeface="Garamond" panose="02020404030301010803" pitchFamily="18" charset="0"/>
                <a:cs typeface="Times New Roman" pitchFamily="18" charset="0"/>
              </a:rPr>
              <a:t>Реализация Программы осуществляется:</a:t>
            </a:r>
          </a:p>
          <a:p>
            <a:pPr algn="just">
              <a:buFont typeface="Arial" panose="020B0604020202020204" pitchFamily="34" charset="0"/>
              <a:buChar char="•"/>
            </a:pPr>
            <a:r>
              <a:rPr lang="ru-RU" sz="1600" dirty="0">
                <a:solidFill>
                  <a:schemeClr val="bg2">
                    <a:lumMod val="25000"/>
                  </a:schemeClr>
                </a:solidFill>
                <a:latin typeface="Garamond" panose="02020404030301010803" pitchFamily="18" charset="0"/>
                <a:cs typeface="Times New Roman" pitchFamily="18" charset="0"/>
              </a:rPr>
              <a:t>педагогическими работниками в течение всего времени пребывания воспитанников в ГБДОУ №1 (относятся</a:t>
            </a:r>
            <a:r>
              <a:rPr lang="ru-RU" sz="1600" b="1" dirty="0">
                <a:solidFill>
                  <a:schemeClr val="bg2">
                    <a:lumMod val="25000"/>
                  </a:schemeClr>
                </a:solidFill>
                <a:latin typeface="Garamond" panose="02020404030301010803" pitchFamily="18" charset="0"/>
                <a:cs typeface="Times New Roman" pitchFamily="18" charset="0"/>
              </a:rPr>
              <a:t> </a:t>
            </a:r>
            <a:r>
              <a:rPr lang="ru-RU" sz="1600" dirty="0">
                <a:solidFill>
                  <a:schemeClr val="bg2">
                    <a:lumMod val="25000"/>
                  </a:schemeClr>
                </a:solidFill>
                <a:latin typeface="Garamond" panose="02020404030301010803" pitchFamily="18" charset="0"/>
                <a:cs typeface="Times New Roman" pitchFamily="18" charset="0"/>
              </a:rPr>
              <a:t>такие специалисты, как воспитатель (включая старшего), логопед, педагог-психолог, музыкальный руководитель, инструктор по физической культуре). </a:t>
            </a:r>
          </a:p>
          <a:p>
            <a:pPr algn="just">
              <a:buFont typeface="Arial" panose="020B0604020202020204" pitchFamily="34" charset="0"/>
              <a:buChar char="•"/>
            </a:pPr>
            <a:r>
              <a:rPr lang="ru-RU" sz="1600" dirty="0">
                <a:solidFill>
                  <a:schemeClr val="bg2">
                    <a:lumMod val="25000"/>
                  </a:schemeClr>
                </a:solidFill>
                <a:latin typeface="Garamond" panose="02020404030301010803" pitchFamily="18" charset="0"/>
                <a:cs typeface="Times New Roman" pitchFamily="18" charset="0"/>
              </a:rPr>
              <a:t>учебно-вспомогательными работниками в группе в течение всего времени пребывания воспитанников в  ГБДОУ №1 (относятся такие специалисты, как помощник воспитателя). </a:t>
            </a:r>
          </a:p>
          <a:p>
            <a:pPr marL="0" indent="0" algn="just">
              <a:buNone/>
            </a:pPr>
            <a:r>
              <a:rPr lang="ru-RU" sz="1600" dirty="0">
                <a:solidFill>
                  <a:schemeClr val="bg2">
                    <a:lumMod val="25000"/>
                  </a:schemeClr>
                </a:solidFill>
                <a:latin typeface="Garamond" panose="02020404030301010803" pitchFamily="18" charset="0"/>
                <a:cs typeface="Times New Roman" pitchFamily="18" charset="0"/>
              </a:rPr>
              <a:t>Каждая группа должна непрерывно сопровождаться одним или несколькими учебно-вспомогательными работниками.</a:t>
            </a:r>
          </a:p>
          <a:p>
            <a:pPr marL="0" indent="0" algn="just">
              <a:buNone/>
            </a:pPr>
            <a:endParaRPr lang="ru-RU" sz="2000" b="1" dirty="0">
              <a:solidFill>
                <a:schemeClr val="bg2">
                  <a:lumMod val="25000"/>
                </a:schemeClr>
              </a:solidFill>
              <a:latin typeface="Garamond" panose="02020404030301010803" pitchFamily="18" charset="0"/>
              <a:cs typeface="Times New Roman" pitchFamily="18" charset="0"/>
            </a:endParaRPr>
          </a:p>
          <a:p>
            <a:pPr marL="0" indent="0" algn="just">
              <a:buNone/>
            </a:pPr>
            <a:endParaRPr lang="ru-RU" sz="2000" dirty="0">
              <a:solidFill>
                <a:schemeClr val="bg2">
                  <a:lumMod val="25000"/>
                </a:schemeClr>
              </a:solidFill>
              <a:latin typeface="Garamond" panose="02020404030301010803"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003772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1680" y="908720"/>
            <a:ext cx="7200800" cy="5544616"/>
          </a:xfrm>
        </p:spPr>
        <p:txBody>
          <a:bodyPr>
            <a:normAutofit fontScale="85000" lnSpcReduction="10000"/>
          </a:bodyPr>
          <a:lstStyle/>
          <a:p>
            <a:pPr marL="15240" indent="0" algn="just">
              <a:lnSpc>
                <a:spcPct val="150000"/>
              </a:lnSpc>
              <a:spcAft>
                <a:spcPts val="0"/>
              </a:spcAft>
              <a:buNone/>
            </a:pPr>
            <a:r>
              <a:rPr lang="ru-RU" sz="1800" dirty="0">
                <a:solidFill>
                  <a:schemeClr val="accent4">
                    <a:lumMod val="50000"/>
                  </a:schemeClr>
                </a:solidFill>
                <a:effectLst/>
                <a:latin typeface="Garamond" panose="02020404030301010803" pitchFamily="18" charset="0"/>
                <a:ea typeface="Times New Roman" panose="02020603050405020304" pitchFamily="18" charset="0"/>
              </a:rPr>
              <a:t>	</a:t>
            </a:r>
            <a:r>
              <a:rPr lang="ru-RU" sz="1800" dirty="0">
                <a:solidFill>
                  <a:schemeClr val="accent4">
                    <a:lumMod val="50000"/>
                  </a:schemeClr>
                </a:solidFill>
                <a:effectLst/>
                <a:latin typeface="Times New Roman" pitchFamily="18" charset="0"/>
                <a:ea typeface="Times New Roman" panose="02020603050405020304" pitchFamily="18" charset="0"/>
                <a:cs typeface="Times New Roman" pitchFamily="18" charset="0"/>
              </a:rPr>
              <a:t>Программа обеспечивает разностороннее развитие воспитанников с тяжелым нарушением речи (далее - ТНР) в возрасте от 5 лет до завершения образования с учетом их возрастных и индивидуальных особенностей по основным направлениям развития и образования детей (далее - образовательные области) согласно ФГОС ДО: социально-коммуникативное развитие;  познавательное развитие;  речевое развитие; </a:t>
            </a:r>
            <a:r>
              <a:rPr lang="ru-RU" dirty="0">
                <a:solidFill>
                  <a:schemeClr val="accent4">
                    <a:lumMod val="50000"/>
                  </a:schemeClr>
                </a:solidFill>
                <a:latin typeface="Times New Roman" pitchFamily="18" charset="0"/>
                <a:ea typeface="Times New Roman" panose="02020603050405020304" pitchFamily="18" charset="0"/>
                <a:cs typeface="Times New Roman" pitchFamily="18" charset="0"/>
              </a:rPr>
              <a:t>художественно-эстетическое развитие;  физическое развитие. </a:t>
            </a:r>
          </a:p>
          <a:p>
            <a:r>
              <a:rPr lang="ru-RU" dirty="0">
                <a:solidFill>
                  <a:schemeClr val="accent4">
                    <a:lumMod val="50000"/>
                  </a:schemeClr>
                </a:solidFill>
                <a:latin typeface="Times New Roman" pitchFamily="18" charset="0"/>
                <a:ea typeface="Times New Roman" panose="02020603050405020304" pitchFamily="18" charset="0"/>
                <a:cs typeface="Times New Roman" pitchFamily="18" charset="0"/>
              </a:rPr>
              <a:t>	Структура реализуемой Программы, в том числе рабочей программы воспитания, которая является частью учебно-методической документации Программы, соответствует требованиям ФГОС ДО и включает три основных раздела – целевой, содержательный и организационный, в каждом из них предусматривается обязательная часть и часть, формируемая участниками образовательных отношений (п.2.11.ФГОС ДО); и дополнительный раздел Программы– текст её краткой презентации (п.2.13 ФГОС ДО).</a:t>
            </a:r>
          </a:p>
          <a:p>
            <a:r>
              <a:rPr lang="ru-RU" dirty="0">
                <a:solidFill>
                  <a:schemeClr val="accent4">
                    <a:lumMod val="50000"/>
                  </a:schemeClr>
                </a:solidFill>
                <a:latin typeface="Times New Roman" pitchFamily="18" charset="0"/>
                <a:ea typeface="Times New Roman" panose="02020603050405020304" pitchFamily="18" charset="0"/>
                <a:cs typeface="Times New Roman" pitchFamily="18" charset="0"/>
              </a:rPr>
              <a:t>Объём обязательной части Программы соответствует ФАОП ДО и составляет неменее60% от общего объёма Программы; объём части, формируемой участниками образовательных отношений – не более 40%. </a:t>
            </a:r>
          </a:p>
          <a:p>
            <a:r>
              <a:rPr lang="ru-RU" dirty="0">
                <a:solidFill>
                  <a:schemeClr val="accent4">
                    <a:lumMod val="50000"/>
                  </a:schemeClr>
                </a:solidFill>
                <a:latin typeface="Times New Roman" pitchFamily="18" charset="0"/>
                <a:ea typeface="Times New Roman" panose="02020603050405020304" pitchFamily="18" charset="0"/>
                <a:cs typeface="Times New Roman" pitchFamily="18" charset="0"/>
              </a:rPr>
              <a:t>	Программа является документом, с учетом которого ГБДОУ, осуществляет образовательную деятельность на уровне дошкольного образования.</a:t>
            </a:r>
          </a:p>
        </p:txBody>
      </p:sp>
    </p:spTree>
    <p:extLst>
      <p:ext uri="{BB962C8B-B14F-4D97-AF65-F5344CB8AC3E}">
        <p14:creationId xmlns:p14="http://schemas.microsoft.com/office/powerpoint/2010/main" val="3334953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Материально-техническое обеспечение Программы</a:t>
            </a:r>
          </a:p>
        </p:txBody>
      </p:sp>
      <p:sp>
        <p:nvSpPr>
          <p:cNvPr id="3" name="Объект 2"/>
          <p:cNvSpPr>
            <a:spLocks noGrp="1"/>
          </p:cNvSpPr>
          <p:nvPr>
            <p:ph idx="1"/>
          </p:nvPr>
        </p:nvSpPr>
        <p:spPr>
          <a:xfrm>
            <a:off x="1176865" y="2490135"/>
            <a:ext cx="6798736" cy="3819185"/>
          </a:xfrm>
        </p:spPr>
        <p:txBody>
          <a:bodyPr>
            <a:noAutofit/>
          </a:bodyPr>
          <a:lstStyle/>
          <a:p>
            <a:pPr marL="0" indent="0">
              <a:buNone/>
            </a:pPr>
            <a:r>
              <a:rPr lang="ru-RU" sz="1600" dirty="0">
                <a:solidFill>
                  <a:schemeClr val="bg2">
                    <a:lumMod val="25000"/>
                  </a:schemeClr>
                </a:solidFill>
                <a:latin typeface="Garamond" panose="02020404030301010803" pitchFamily="18" charset="0"/>
                <a:cs typeface="Times New Roman" pitchFamily="18" charset="0"/>
              </a:rPr>
              <a:t>ГБДОУ №1 создаёт материально-технические условия, обеспечивающие:</a:t>
            </a:r>
          </a:p>
          <a:p>
            <a:pPr marL="0" indent="0">
              <a:buNone/>
            </a:pPr>
            <a:r>
              <a:rPr lang="ru-RU" sz="1600" dirty="0">
                <a:solidFill>
                  <a:schemeClr val="bg2">
                    <a:lumMod val="25000"/>
                  </a:schemeClr>
                </a:solidFill>
                <a:latin typeface="Garamond" panose="02020404030301010803" pitchFamily="18" charset="0"/>
                <a:cs typeface="Times New Roman" pitchFamily="18" charset="0"/>
              </a:rPr>
              <a:t>1) возможность достижения  воспитанниками планируемых результатов освоения Программы; </a:t>
            </a:r>
          </a:p>
          <a:p>
            <a:pPr marL="0" indent="0">
              <a:buNone/>
            </a:pPr>
            <a:r>
              <a:rPr lang="ru-RU" sz="1600" dirty="0">
                <a:solidFill>
                  <a:schemeClr val="bg2">
                    <a:lumMod val="25000"/>
                  </a:schemeClr>
                </a:solidFill>
                <a:latin typeface="Garamond" panose="02020404030301010803" pitchFamily="18" charset="0"/>
                <a:cs typeface="Times New Roman" pitchFamily="18" charset="0"/>
              </a:rPr>
              <a:t>2) выполнение Организацией требований:</a:t>
            </a:r>
          </a:p>
          <a:p>
            <a:pPr>
              <a:buFont typeface="Arial" panose="020B0604020202020204" pitchFamily="34" charset="0"/>
              <a:buChar char="•"/>
            </a:pPr>
            <a:r>
              <a:rPr lang="ru-RU" sz="1600" dirty="0">
                <a:solidFill>
                  <a:schemeClr val="bg2">
                    <a:lumMod val="25000"/>
                  </a:schemeClr>
                </a:solidFill>
                <a:latin typeface="Garamond" panose="02020404030301010803" pitchFamily="18" charset="0"/>
                <a:cs typeface="Times New Roman" pitchFamily="18" charset="0"/>
              </a:rPr>
              <a:t>санитарно-эпидемиологических правил и нормативов</a:t>
            </a:r>
            <a:endParaRPr lang="ru-RU" sz="1600" dirty="0">
              <a:solidFill>
                <a:schemeClr val="bg2">
                  <a:lumMod val="25000"/>
                </a:schemeClr>
              </a:solidFill>
              <a:latin typeface="Garamond" panose="02020404030301010803" pitchFamily="18" charset="0"/>
            </a:endParaRPr>
          </a:p>
          <a:p>
            <a:pPr>
              <a:buFont typeface="Arial" panose="020B0604020202020204" pitchFamily="34" charset="0"/>
              <a:buChar char="•"/>
            </a:pPr>
            <a:r>
              <a:rPr lang="ru-RU" sz="1600" dirty="0">
                <a:solidFill>
                  <a:schemeClr val="bg2">
                    <a:lumMod val="25000"/>
                  </a:schemeClr>
                </a:solidFill>
                <a:latin typeface="Garamond" panose="02020404030301010803" pitchFamily="18" charset="0"/>
                <a:cs typeface="Times New Roman" pitchFamily="18" charset="0"/>
              </a:rPr>
              <a:t>пожарной безопасности и электробезопасности;</a:t>
            </a:r>
          </a:p>
          <a:p>
            <a:pPr>
              <a:buFont typeface="Arial" panose="020B0604020202020204" pitchFamily="34" charset="0"/>
              <a:buChar char="•"/>
            </a:pPr>
            <a:r>
              <a:rPr lang="ru-RU" sz="1600" dirty="0">
                <a:solidFill>
                  <a:schemeClr val="bg2">
                    <a:lumMod val="25000"/>
                  </a:schemeClr>
                </a:solidFill>
                <a:latin typeface="Garamond" panose="02020404030301010803" pitchFamily="18" charset="0"/>
                <a:cs typeface="Times New Roman" pitchFamily="18" charset="0"/>
              </a:rPr>
              <a:t>охране здоровья воспитанников и охране труда работников Организации;</a:t>
            </a:r>
          </a:p>
          <a:p>
            <a:pPr marL="0" indent="0">
              <a:buNone/>
            </a:pPr>
            <a:r>
              <a:rPr lang="ru-RU" sz="1600" dirty="0">
                <a:solidFill>
                  <a:schemeClr val="bg2">
                    <a:lumMod val="25000"/>
                  </a:schemeClr>
                </a:solidFill>
                <a:effectLst/>
                <a:latin typeface="Garamond" panose="02020404030301010803" pitchFamily="18" charset="0"/>
                <a:ea typeface="Times New Roman" panose="02020603050405020304" pitchFamily="18" charset="0"/>
              </a:rPr>
              <a:t>3) возможность для беспрепятственного доступа воспитанников с ограниченными возможностями здоровья, в т. ч. детей-инвалидов, к объектам инфраструктуры организации, осуществляющей образовательную деятельность.</a:t>
            </a:r>
            <a:endParaRPr lang="ru-RU" sz="1600" dirty="0">
              <a:solidFill>
                <a:schemeClr val="bg2">
                  <a:lumMod val="25000"/>
                </a:schemeClr>
              </a:solidFill>
              <a:latin typeface="Garamond" panose="02020404030301010803" pitchFamily="18" charset="0"/>
              <a:cs typeface="Times New Roman" pitchFamily="18" charset="0"/>
            </a:endParaRPr>
          </a:p>
          <a:p>
            <a:pPr marL="0" indent="0">
              <a:buNone/>
            </a:pPr>
            <a:endParaRPr lang="ru-RU" sz="1600" dirty="0"/>
          </a:p>
        </p:txBody>
      </p:sp>
    </p:spTree>
    <p:extLst>
      <p:ext uri="{BB962C8B-B14F-4D97-AF65-F5344CB8AC3E}">
        <p14:creationId xmlns:p14="http://schemas.microsoft.com/office/powerpoint/2010/main" val="1005119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Финансовые условия реализации Программы</a:t>
            </a:r>
          </a:p>
        </p:txBody>
      </p:sp>
      <p:sp>
        <p:nvSpPr>
          <p:cNvPr id="3" name="Объект 2"/>
          <p:cNvSpPr>
            <a:spLocks noGrp="1"/>
          </p:cNvSpPr>
          <p:nvPr>
            <p:ph idx="1"/>
          </p:nvPr>
        </p:nvSpPr>
        <p:spPr>
          <a:xfrm>
            <a:off x="1475657" y="1905000"/>
            <a:ext cx="7416824" cy="4836368"/>
          </a:xfrm>
        </p:spPr>
        <p:txBody>
          <a:bodyPr>
            <a:normAutofit fontScale="62500" lnSpcReduction="20000"/>
          </a:bodyPr>
          <a:lstStyle/>
          <a:p>
            <a:pPr indent="0" algn="just">
              <a:lnSpc>
                <a:spcPct val="150000"/>
              </a:lnSpc>
              <a:buNone/>
              <a:tabLst>
                <a:tab pos="450215" algn="l"/>
              </a:tabLst>
            </a:pPr>
            <a:r>
              <a:rPr lang="ru-RU" sz="1800" dirty="0">
                <a:solidFill>
                  <a:srgbClr val="000000"/>
                </a:solidFill>
                <a:effectLst/>
                <a:latin typeface="Times New Roman" panose="02020603050405020304" pitchFamily="18" charset="0"/>
                <a:ea typeface="Times New Roman" panose="02020603050405020304" pitchFamily="18" charset="0"/>
              </a:rPr>
              <a:t>	</a:t>
            </a:r>
            <a:r>
              <a:rPr lang="ru-RU" sz="1900" dirty="0">
                <a:solidFill>
                  <a:schemeClr val="accent4">
                    <a:lumMod val="50000"/>
                  </a:schemeClr>
                </a:solidFill>
                <a:effectLst/>
                <a:latin typeface="Garamond" panose="02020404030301010803" pitchFamily="18" charset="0"/>
                <a:ea typeface="Times New Roman" panose="02020603050405020304" pitchFamily="18" charset="0"/>
              </a:rPr>
              <a:t>Финансовое обеспечение реализации образовательной программы дошкольного образования, адаптированной для детей с ограниченными возможностями здоровья с ТНР осуществляется в соответствии с потребностями ГБДОУ на осуществление всех необходимых расходов на обеспечение конституционного права на бесплатное и общедоступное дошкольное образование с учетом направленности группы, режима пребывания детей в группе, возрастом воспитанников и прочими особенностями реализации Программы. Объем действующих расходных обязательств отражается в государственном задании ГБДОУ. </a:t>
            </a:r>
          </a:p>
          <a:p>
            <a:pPr indent="0" algn="just">
              <a:lnSpc>
                <a:spcPct val="150000"/>
              </a:lnSpc>
              <a:buNone/>
            </a:pPr>
            <a:r>
              <a:rPr lang="ru-RU" sz="1900" dirty="0">
                <a:solidFill>
                  <a:schemeClr val="accent4">
                    <a:lumMod val="50000"/>
                  </a:schemeClr>
                </a:solidFill>
                <a:effectLst/>
                <a:latin typeface="Garamond" panose="02020404030301010803" pitchFamily="18" charset="0"/>
                <a:ea typeface="Batang" panose="02030600000101010101" pitchFamily="18" charset="-127"/>
              </a:rPr>
              <a:t>	Объём финансового обеспечения реализации Программы определяется исходя из Требований к условиям реализации ФАОП ДО и  ФГОС ДО и должен быть достаточным и необходимым для осуществления ГБДОУ:</a:t>
            </a:r>
            <a:endParaRPr lang="ru-RU" sz="1900" dirty="0">
              <a:solidFill>
                <a:schemeClr val="accent4">
                  <a:lumMod val="50000"/>
                </a:schemeClr>
              </a:solidFill>
              <a:effectLst/>
              <a:latin typeface="Garamond" panose="02020404030301010803"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ru-RU" sz="1900" dirty="0">
                <a:solidFill>
                  <a:schemeClr val="accent4">
                    <a:lumMod val="50000"/>
                  </a:schemeClr>
                </a:solidFill>
                <a:effectLst/>
                <a:latin typeface="Garamond" panose="02020404030301010803" pitchFamily="18" charset="0"/>
                <a:ea typeface="Times New Roman" panose="02020603050405020304" pitchFamily="18" charset="0"/>
              </a:rPr>
              <a:t>расходов на оплату труда работников, реализующих Программу</a:t>
            </a:r>
          </a:p>
          <a:p>
            <a:pPr marL="342900" lvl="0" indent="-342900" algn="just">
              <a:lnSpc>
                <a:spcPct val="150000"/>
              </a:lnSpc>
              <a:buFont typeface="Symbol" panose="05050102010706020507" pitchFamily="18" charset="2"/>
              <a:buChar char=""/>
            </a:pPr>
            <a:r>
              <a:rPr lang="ru-RU" sz="1900" dirty="0">
                <a:solidFill>
                  <a:schemeClr val="accent4">
                    <a:lumMod val="50000"/>
                  </a:schemeClr>
                </a:solidFill>
                <a:effectLst/>
                <a:latin typeface="Garamond" panose="02020404030301010803" pitchFamily="18" charset="0"/>
                <a:ea typeface="Times New Roman" panose="02020603050405020304" pitchFamily="18" charset="0"/>
              </a:rPr>
              <a:t>расходов на средства обучения; </a:t>
            </a:r>
          </a:p>
          <a:p>
            <a:pPr marL="342900" lvl="0" indent="-342900" algn="just">
              <a:lnSpc>
                <a:spcPct val="150000"/>
              </a:lnSpc>
              <a:buFont typeface="Symbol" panose="05050102010706020507" pitchFamily="18" charset="2"/>
              <a:buChar char=""/>
            </a:pPr>
            <a:r>
              <a:rPr lang="ru-RU" sz="1900" dirty="0">
                <a:solidFill>
                  <a:schemeClr val="accent4">
                    <a:lumMod val="50000"/>
                  </a:schemeClr>
                </a:solidFill>
                <a:effectLst/>
                <a:latin typeface="Garamond" panose="02020404030301010803" pitchFamily="18" charset="0"/>
                <a:ea typeface="Times New Roman" panose="02020603050405020304" pitchFamily="18" charset="0"/>
              </a:rPr>
              <a:t>расходов, связанных с дополнительным профессиональным образованием педагогических работников по профилю их педагогической деятельности;</a:t>
            </a:r>
          </a:p>
          <a:p>
            <a:pPr marL="342900" lvl="0" indent="-342900" algn="just">
              <a:lnSpc>
                <a:spcPct val="150000"/>
              </a:lnSpc>
              <a:buFont typeface="Symbol" panose="05050102010706020507" pitchFamily="18" charset="2"/>
              <a:buChar char=""/>
            </a:pPr>
            <a:r>
              <a:rPr lang="ru-RU" sz="1900" dirty="0">
                <a:solidFill>
                  <a:schemeClr val="accent4">
                    <a:lumMod val="50000"/>
                  </a:schemeClr>
                </a:solidFill>
                <a:effectLst/>
                <a:latin typeface="Garamond" panose="02020404030301010803" pitchFamily="18" charset="0"/>
                <a:ea typeface="Times New Roman" panose="02020603050405020304" pitchFamily="18" charset="0"/>
              </a:rPr>
              <a:t>иных расходов, связанных с реализацией Программы, в том числе необходимых для организации деятельности Организации по реализации программы (включая приобретение услуг, в том числе коммунальных).</a:t>
            </a:r>
          </a:p>
        </p:txBody>
      </p:sp>
    </p:spTree>
    <p:extLst>
      <p:ext uri="{BB962C8B-B14F-4D97-AF65-F5344CB8AC3E}">
        <p14:creationId xmlns:p14="http://schemas.microsoft.com/office/powerpoint/2010/main" val="1864661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000" b="1" dirty="0">
                <a:solidFill>
                  <a:schemeClr val="bg2">
                    <a:lumMod val="25000"/>
                  </a:schemeClr>
                </a:solidFill>
                <a:latin typeface="Garamond" panose="02020404030301010803" pitchFamily="18" charset="0"/>
                <a:cs typeface="Times New Roman" pitchFamily="18" charset="0"/>
              </a:rPr>
              <a:t>Режим дня и распорядок</a:t>
            </a:r>
          </a:p>
        </p:txBody>
      </p:sp>
      <p:sp>
        <p:nvSpPr>
          <p:cNvPr id="3" name="Объект 2"/>
          <p:cNvSpPr>
            <a:spLocks noGrp="1"/>
          </p:cNvSpPr>
          <p:nvPr>
            <p:ph idx="1"/>
          </p:nvPr>
        </p:nvSpPr>
        <p:spPr>
          <a:xfrm>
            <a:off x="1187624" y="1556792"/>
            <a:ext cx="7704856" cy="5112568"/>
          </a:xfrm>
        </p:spPr>
        <p:txBody>
          <a:bodyPr>
            <a:normAutofit fontScale="25000" lnSpcReduction="20000"/>
          </a:bodyPr>
          <a:lstStyle/>
          <a:p>
            <a:pPr marL="0" indent="0" algn="just">
              <a:lnSpc>
                <a:spcPct val="120000"/>
              </a:lnSpc>
              <a:spcBef>
                <a:spcPts val="600"/>
              </a:spcBef>
              <a:buNone/>
            </a:pPr>
            <a:r>
              <a:rPr lang="ru-RU" sz="5200" b="1" dirty="0">
                <a:latin typeface="Garamond" panose="02020404030301010803" pitchFamily="18" charset="0"/>
                <a:cs typeface="Times New Roman" pitchFamily="18" charset="0"/>
              </a:rPr>
              <a:t>Ежедневная организации жизни и деятельности детей осуществляется с учетом:</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построения образовательного процесса на адекватных возрасту формах работы с детьми;</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решения программных образовательных задач в совместной деятельности взрослого и детей и самостоятельной деятельности детей не только в рамках непосредственно образовательной деятельности, но и при проведении режимных моментов в соответствии со спецификой дошкольного образования. </a:t>
            </a:r>
          </a:p>
          <a:p>
            <a:pPr marL="0" indent="0" algn="just">
              <a:spcBef>
                <a:spcPts val="600"/>
              </a:spcBef>
              <a:buNone/>
            </a:pPr>
            <a:r>
              <a:rPr lang="ru-RU" sz="5200" b="1" dirty="0">
                <a:latin typeface="Garamond" panose="02020404030301010803" pitchFamily="18" charset="0"/>
                <a:cs typeface="Times New Roman" pitchFamily="18" charset="0"/>
              </a:rPr>
              <a:t>Организация  режима  дня </a:t>
            </a:r>
            <a:r>
              <a:rPr lang="ru-RU" sz="5200" dirty="0">
                <a:latin typeface="Garamond" panose="02020404030301010803" pitchFamily="18" charset="0"/>
                <a:cs typeface="Times New Roman" pitchFamily="18" charset="0"/>
              </a:rPr>
              <a:t>при проведении режимных процессов ГБДОУ придерживается следующих правил:</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полное и своевременное удовлетворение всех органических потребностей детей.</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тщательный гигиенический уход, обеспечение чистоты тела, одежды, постели.</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привлечение детей к посильному участию в режимных процессах; поощрение самостоятельности и активности.</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формирование культурно-гигиенических навыков.</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эмоциональное общение в ходе выполнения режимных процессов.</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учет потребностей детей, индивидуальных особенностей каждого ребенка.</a:t>
            </a:r>
          </a:p>
          <a:p>
            <a:pPr algn="just">
              <a:lnSpc>
                <a:spcPct val="120000"/>
              </a:lnSpc>
              <a:spcBef>
                <a:spcPts val="0"/>
              </a:spcBef>
              <a:spcAft>
                <a:spcPts val="0"/>
              </a:spcAft>
            </a:pPr>
            <a:r>
              <a:rPr lang="ru-RU" sz="5200" dirty="0">
                <a:latin typeface="Garamond" panose="02020404030301010803" pitchFamily="18" charset="0"/>
                <a:cs typeface="Times New Roman" pitchFamily="18" charset="0"/>
              </a:rPr>
              <a:t>спокойный и доброжелательный тон обращения, бережное отношение к ребенку, устранение долгих ожиданий.</a:t>
            </a:r>
          </a:p>
          <a:p>
            <a:pPr marL="0" indent="0" algn="just">
              <a:lnSpc>
                <a:spcPct val="120000"/>
              </a:lnSpc>
              <a:spcBef>
                <a:spcPts val="600"/>
              </a:spcBef>
              <a:buNone/>
            </a:pPr>
            <a:r>
              <a:rPr lang="ru-RU" sz="5200" b="1" dirty="0">
                <a:latin typeface="Garamond" panose="02020404030301010803" pitchFamily="18" charset="0"/>
                <a:cs typeface="Times New Roman" pitchFamily="18" charset="0"/>
              </a:rPr>
              <a:t>Основные  принципы  построения  режима  дня</a:t>
            </a:r>
          </a:p>
          <a:p>
            <a:pPr algn="just">
              <a:lnSpc>
                <a:spcPct val="120000"/>
              </a:lnSpc>
              <a:spcBef>
                <a:spcPts val="0"/>
              </a:spcBef>
              <a:spcAft>
                <a:spcPts val="0"/>
              </a:spcAft>
              <a:buFont typeface="Arial" panose="020B0604020202020204" pitchFamily="34" charset="0"/>
              <a:buChar char="•"/>
            </a:pPr>
            <a:r>
              <a:rPr lang="ru-RU" sz="5200" dirty="0">
                <a:latin typeface="Garamond" panose="02020404030301010803" pitchFamily="18" charset="0"/>
                <a:cs typeface="Times New Roman" pitchFamily="18" charset="0"/>
              </a:rPr>
              <a:t>Режим дня  выполняется  на  протяжении  всего  периода  воспитания  детей  в  дошкольном  учреждении,  сохраняя   последовательность,  постоянство  и  постепенность.</a:t>
            </a:r>
          </a:p>
          <a:p>
            <a:pPr algn="just">
              <a:lnSpc>
                <a:spcPct val="120000"/>
              </a:lnSpc>
              <a:spcBef>
                <a:spcPts val="0"/>
              </a:spcBef>
              <a:buFont typeface="Arial" panose="020B0604020202020204" pitchFamily="34" charset="0"/>
              <a:buChar char="•"/>
            </a:pPr>
            <a:r>
              <a:rPr lang="ru-RU" sz="5200" dirty="0">
                <a:latin typeface="Garamond" panose="02020404030301010803" pitchFamily="18" charset="0"/>
                <a:cs typeface="Times New Roman" pitchFamily="18" charset="0"/>
              </a:rPr>
              <a:t>Построение режима  дня  соответствует возрастным и  психофизиологическим  особенностям  дошкольников.  </a:t>
            </a:r>
          </a:p>
          <a:p>
            <a:pPr marL="0" indent="0" algn="just">
              <a:buNone/>
            </a:pPr>
            <a:r>
              <a:rPr lang="ru-RU" sz="5200" dirty="0">
                <a:latin typeface="Garamond" panose="02020404030301010803" pitchFamily="18" charset="0"/>
                <a:cs typeface="Times New Roman" pitchFamily="18" charset="0"/>
              </a:rPr>
              <a:t>	В ГДОУ №1  для  каждой  возрастной группы определен свой режим  дня. Организация  режима  дня  проводится  с  учетом  теплого  и  холодного  периода  года. Также выделены адаптационный режим, щадящий режим, режим дня при плохой погоде, при карантине.</a:t>
            </a:r>
          </a:p>
          <a:p>
            <a:endParaRPr lang="ru-RU" dirty="0"/>
          </a:p>
        </p:txBody>
      </p:sp>
    </p:spTree>
    <p:extLst>
      <p:ext uri="{BB962C8B-B14F-4D97-AF65-F5344CB8AC3E}">
        <p14:creationId xmlns:p14="http://schemas.microsoft.com/office/powerpoint/2010/main" val="1187025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620688"/>
            <a:ext cx="7271794" cy="1800200"/>
          </a:xfrm>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Особенности традиционных событий, праздников, мероприятий</a:t>
            </a:r>
          </a:p>
        </p:txBody>
      </p:sp>
      <p:sp>
        <p:nvSpPr>
          <p:cNvPr id="3" name="Объект 2"/>
          <p:cNvSpPr>
            <a:spLocks noGrp="1"/>
          </p:cNvSpPr>
          <p:nvPr>
            <p:ph idx="1"/>
          </p:nvPr>
        </p:nvSpPr>
        <p:spPr>
          <a:xfrm>
            <a:off x="1403648" y="2420888"/>
            <a:ext cx="7271794" cy="3960440"/>
          </a:xfrm>
        </p:spPr>
        <p:txBody>
          <a:bodyPr>
            <a:normAutofit/>
          </a:bodyPr>
          <a:lstStyle/>
          <a:p>
            <a:pPr marL="0" indent="0">
              <a:buNone/>
            </a:pPr>
            <a:r>
              <a:rPr lang="ru-RU" sz="2400" b="1" dirty="0">
                <a:latin typeface="Times New Roman" pitchFamily="18" charset="0"/>
                <a:cs typeface="Times New Roman" pitchFamily="18" charset="0"/>
              </a:rPr>
              <a:t>	</a:t>
            </a:r>
            <a:r>
              <a:rPr lang="ru-RU" sz="2000" b="1" dirty="0">
                <a:solidFill>
                  <a:schemeClr val="bg2">
                    <a:lumMod val="25000"/>
                  </a:schemeClr>
                </a:solidFill>
                <a:latin typeface="Garamond" panose="02020404030301010803" pitchFamily="18" charset="0"/>
                <a:cs typeface="Times New Roman" pitchFamily="18" charset="0"/>
              </a:rPr>
              <a:t>В основе лежит комплексно-тематическое </a:t>
            </a:r>
            <a:r>
              <a:rPr lang="ru-RU" sz="2000" dirty="0">
                <a:solidFill>
                  <a:schemeClr val="bg2">
                    <a:lumMod val="25000"/>
                  </a:schemeClr>
                </a:solidFill>
                <a:latin typeface="Garamond" panose="02020404030301010803" pitchFamily="18" charset="0"/>
                <a:cs typeface="Times New Roman" pitchFamily="18" charset="0"/>
              </a:rPr>
              <a:t>планирование воспитательно-образовательной работы в ДОУ</a:t>
            </a:r>
          </a:p>
          <a:p>
            <a:pPr marL="0" indent="0">
              <a:buNone/>
            </a:pPr>
            <a:r>
              <a:rPr lang="ru-RU" sz="2000" dirty="0">
                <a:solidFill>
                  <a:schemeClr val="bg2">
                    <a:lumMod val="25000"/>
                  </a:schemeClr>
                </a:solidFill>
                <a:latin typeface="Garamond" panose="02020404030301010803" pitchFamily="18" charset="0"/>
                <a:cs typeface="Times New Roman" pitchFamily="18" charset="0"/>
              </a:rPr>
              <a:t>	</a:t>
            </a:r>
            <a:r>
              <a:rPr lang="ru-RU" sz="2000" b="1" dirty="0">
                <a:solidFill>
                  <a:schemeClr val="bg2">
                    <a:lumMod val="25000"/>
                  </a:schemeClr>
                </a:solidFill>
                <a:latin typeface="Garamond" panose="02020404030301010803" pitchFamily="18" charset="0"/>
                <a:cs typeface="Times New Roman" pitchFamily="18" charset="0"/>
              </a:rPr>
              <a:t>Цель: </a:t>
            </a:r>
            <a:r>
              <a:rPr lang="ru-RU" sz="2000" dirty="0">
                <a:solidFill>
                  <a:schemeClr val="bg2">
                    <a:lumMod val="25000"/>
                  </a:schemeClr>
                </a:solidFill>
                <a:latin typeface="Garamond" panose="02020404030301010803" pitchFamily="18" charset="0"/>
                <a:cs typeface="Times New Roman" pitchFamily="18" charset="0"/>
              </a:rPr>
              <a:t>построение  воспитательно-образовательного процесса, направленного  на  обеспечение единства  воспитательных, развивающих и обучающих целей и задач,  с учетом интеграции  на необходимом и достаточном материале, максимально приближаясь к разумному «минимуму» с учетом  контингента воспитанников, их индивидуальных и возрастных  особенностей, социального заказа родителей.</a:t>
            </a:r>
          </a:p>
          <a:p>
            <a:pPr marL="0" indent="0">
              <a:buNone/>
            </a:pPr>
            <a:endParaRPr lang="ru-RU" sz="2400" dirty="0">
              <a:latin typeface="Times New Roman" pitchFamily="18" charset="0"/>
              <a:cs typeface="Times New Roman" pitchFamily="18" charset="0"/>
            </a:endParaRPr>
          </a:p>
          <a:p>
            <a:pPr marL="0" indent="0" algn="ctr">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0800683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620689"/>
            <a:ext cx="7128792" cy="1763008"/>
          </a:xfrm>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Перспективы работы по совершенствованию и развитию содержания Программы</a:t>
            </a:r>
          </a:p>
        </p:txBody>
      </p:sp>
      <p:sp>
        <p:nvSpPr>
          <p:cNvPr id="3" name="Объект 2"/>
          <p:cNvSpPr>
            <a:spLocks noGrp="1"/>
          </p:cNvSpPr>
          <p:nvPr>
            <p:ph idx="1"/>
          </p:nvPr>
        </p:nvSpPr>
        <p:spPr>
          <a:xfrm>
            <a:off x="1331640" y="2276872"/>
            <a:ext cx="7488832" cy="4320479"/>
          </a:xfrm>
        </p:spPr>
        <p:txBody>
          <a:bodyPr>
            <a:normAutofit fontScale="85000" lnSpcReduction="20000"/>
          </a:bodyPr>
          <a:lstStyle/>
          <a:p>
            <a:pPr marL="0" indent="0" algn="just">
              <a:buNone/>
            </a:pPr>
            <a:r>
              <a:rPr lang="ru-RU" sz="2000" dirty="0">
                <a:solidFill>
                  <a:schemeClr val="bg2">
                    <a:lumMod val="25000"/>
                  </a:schemeClr>
                </a:solidFill>
                <a:latin typeface="Garamond" panose="02020404030301010803" pitchFamily="18" charset="0"/>
                <a:cs typeface="Times New Roman" pitchFamily="18" charset="0"/>
              </a:rPr>
              <a:t>	Совершенствование и развитие Программы и сопутствующих нормативных и правовых, научно-­методических, кадровых, информационных и материально­-технических ресурсов предполагается осуществлять с участием научного, экспертного и широкого профессионального сообщества педагогов дошкольного образования, федеральных, региональных, муниципальных органов управления образованием Российской Федерации, руководства Организаций, а также других участников образовательных отношений и сетевых партнеров по реализации образовательных программ (далее – Участники совершенствования Программы).</a:t>
            </a:r>
          </a:p>
          <a:p>
            <a:pPr algn="just"/>
            <a:r>
              <a:rPr lang="ru-RU" sz="2000" dirty="0">
                <a:solidFill>
                  <a:schemeClr val="bg2">
                    <a:lumMod val="25000"/>
                  </a:schemeClr>
                </a:solidFill>
                <a:latin typeface="Garamond" panose="02020404030301010803" pitchFamily="18" charset="0"/>
                <a:cs typeface="Times New Roman" pitchFamily="18" charset="0"/>
              </a:rPr>
              <a:t>Библиотека №7 Невской ЦБС</a:t>
            </a:r>
          </a:p>
          <a:p>
            <a:pPr algn="just"/>
            <a:r>
              <a:rPr lang="ru-RU" sz="2000" dirty="0">
                <a:solidFill>
                  <a:schemeClr val="bg2">
                    <a:lumMod val="25000"/>
                  </a:schemeClr>
                </a:solidFill>
                <a:latin typeface="Garamond" panose="02020404030301010803" pitchFamily="18" charset="0"/>
                <a:cs typeface="Times New Roman" pitchFamily="18" charset="0"/>
              </a:rPr>
              <a:t>Центр физической культуры, спорта и здоровья Невского района</a:t>
            </a:r>
          </a:p>
          <a:p>
            <a:pPr algn="just"/>
            <a:r>
              <a:rPr lang="ru-RU" sz="2000" dirty="0">
                <a:solidFill>
                  <a:schemeClr val="bg2">
                    <a:lumMod val="25000"/>
                  </a:schemeClr>
                </a:solidFill>
                <a:latin typeface="Garamond" panose="02020404030301010803" pitchFamily="18" charset="0"/>
                <a:cs typeface="Times New Roman" pitchFamily="18" charset="0"/>
              </a:rPr>
              <a:t>ГБОУ средняя школа №23</a:t>
            </a:r>
          </a:p>
          <a:p>
            <a:pPr lvl="0" algn="just"/>
            <a:r>
              <a:rPr lang="ru-RU" sz="2000" dirty="0">
                <a:solidFill>
                  <a:schemeClr val="bg2">
                    <a:lumMod val="25000"/>
                  </a:schemeClr>
                </a:solidFill>
                <a:latin typeface="Garamond" panose="02020404030301010803" pitchFamily="18" charset="0"/>
                <a:cs typeface="Times New Roman" pitchFamily="18" charset="0"/>
              </a:rPr>
              <a:t>ИМЦ Невского района Санкт-Петербурга</a:t>
            </a:r>
          </a:p>
          <a:p>
            <a:pPr lvl="0" algn="just"/>
            <a:r>
              <a:rPr lang="ru-RU" sz="2000" dirty="0">
                <a:solidFill>
                  <a:schemeClr val="bg2">
                    <a:lumMod val="25000"/>
                  </a:schemeClr>
                </a:solidFill>
                <a:latin typeface="Garamond" panose="02020404030301010803" pitchFamily="18" charset="0"/>
                <a:cs typeface="Times New Roman" pitchFamily="18" charset="0"/>
              </a:rPr>
              <a:t>Детская школа искусств им. М.И. Глинки</a:t>
            </a:r>
          </a:p>
          <a:p>
            <a:pPr lvl="0" algn="just"/>
            <a:r>
              <a:rPr lang="ru-RU" sz="2000" dirty="0">
                <a:solidFill>
                  <a:schemeClr val="bg2">
                    <a:lumMod val="25000"/>
                  </a:schemeClr>
                </a:solidFill>
                <a:latin typeface="Garamond" panose="02020404030301010803" pitchFamily="18" charset="0"/>
                <a:cs typeface="Times New Roman" pitchFamily="18" charset="0"/>
              </a:rPr>
              <a:t>ЦППМСП</a:t>
            </a:r>
          </a:p>
          <a:p>
            <a:pPr marL="0" indent="0">
              <a:buNone/>
            </a:pPr>
            <a:endParaRPr lang="ru-RU" dirty="0"/>
          </a:p>
        </p:txBody>
      </p:sp>
    </p:spTree>
    <p:extLst>
      <p:ext uri="{BB962C8B-B14F-4D97-AF65-F5344CB8AC3E}">
        <p14:creationId xmlns:p14="http://schemas.microsoft.com/office/powerpoint/2010/main" val="10581015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9A206F-7ED9-4174-87A5-ADDCE4FB6D74}"/>
              </a:ext>
            </a:extLst>
          </p:cNvPr>
          <p:cNvSpPr>
            <a:spLocks noGrp="1"/>
          </p:cNvSpPr>
          <p:nvPr>
            <p:ph type="ctrTitle"/>
          </p:nvPr>
        </p:nvSpPr>
        <p:spPr>
          <a:xfrm>
            <a:off x="2483768" y="2420888"/>
            <a:ext cx="5308866" cy="1656184"/>
          </a:xfrm>
        </p:spPr>
        <p:txBody>
          <a:bodyPr>
            <a:normAutofit fontScale="90000"/>
          </a:bodyPr>
          <a:lstStyle/>
          <a:p>
            <a:pPr algn="ctr"/>
            <a:r>
              <a:rPr lang="ru-RU" dirty="0">
                <a:solidFill>
                  <a:schemeClr val="accent4">
                    <a:lumMod val="50000"/>
                  </a:schemeClr>
                </a:solidFill>
              </a:rPr>
              <a:t>Спасибо </a:t>
            </a:r>
            <a:br>
              <a:rPr lang="ru-RU" dirty="0">
                <a:solidFill>
                  <a:schemeClr val="accent4">
                    <a:lumMod val="50000"/>
                  </a:schemeClr>
                </a:solidFill>
              </a:rPr>
            </a:br>
            <a:r>
              <a:rPr lang="ru-RU" dirty="0">
                <a:solidFill>
                  <a:schemeClr val="accent4">
                    <a:lumMod val="50000"/>
                  </a:schemeClr>
                </a:solidFill>
              </a:rPr>
              <a:t>за внимание!</a:t>
            </a:r>
          </a:p>
        </p:txBody>
      </p:sp>
    </p:spTree>
    <p:extLst>
      <p:ext uri="{BB962C8B-B14F-4D97-AF65-F5344CB8AC3E}">
        <p14:creationId xmlns:p14="http://schemas.microsoft.com/office/powerpoint/2010/main" val="1417695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8C1109-8986-4B52-AEF7-490467DFAF6D}"/>
              </a:ext>
            </a:extLst>
          </p:cNvPr>
          <p:cNvSpPr>
            <a:spLocks noGrp="1"/>
          </p:cNvSpPr>
          <p:nvPr>
            <p:ph type="ctrTitle"/>
          </p:nvPr>
        </p:nvSpPr>
        <p:spPr>
          <a:xfrm>
            <a:off x="2543549" y="1484784"/>
            <a:ext cx="6600451" cy="2262781"/>
          </a:xfrm>
        </p:spPr>
        <p:txBody>
          <a:bodyPr/>
          <a:lstStyle/>
          <a:p>
            <a:r>
              <a:rPr lang="ru-RU" sz="4500" dirty="0">
                <a:solidFill>
                  <a:schemeClr val="bg2">
                    <a:lumMod val="25000"/>
                  </a:schemeClr>
                </a:solidFill>
              </a:rPr>
              <a:t>ЦЕЛЕВОЙ РАЗДЕЛ</a:t>
            </a:r>
          </a:p>
        </p:txBody>
      </p:sp>
    </p:spTree>
    <p:extLst>
      <p:ext uri="{BB962C8B-B14F-4D97-AF65-F5344CB8AC3E}">
        <p14:creationId xmlns:p14="http://schemas.microsoft.com/office/powerpoint/2010/main" val="3385013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60648"/>
            <a:ext cx="7560840" cy="1382402"/>
          </a:xfrm>
        </p:spPr>
        <p:txBody>
          <a:bodyPr>
            <a:noAutofit/>
          </a:bodyPr>
          <a:lstStyle/>
          <a:p>
            <a:pPr algn="ctr"/>
            <a:r>
              <a:rPr lang="ru-RU" sz="3000" b="1" dirty="0">
                <a:solidFill>
                  <a:schemeClr val="bg2">
                    <a:lumMod val="25000"/>
                  </a:schemeClr>
                </a:solidFill>
                <a:latin typeface="Garamond" panose="02020404030301010803" pitchFamily="18" charset="0"/>
              </a:rPr>
              <a:t>Часть Программы, формируемая участниками образовательных отношений:</a:t>
            </a:r>
            <a:endParaRPr lang="ru-RU" sz="900" dirty="0">
              <a:solidFill>
                <a:schemeClr val="bg2">
                  <a:lumMod val="25000"/>
                </a:schemeClr>
              </a:solidFill>
            </a:endParaRPr>
          </a:p>
        </p:txBody>
      </p:sp>
      <p:sp>
        <p:nvSpPr>
          <p:cNvPr id="3" name="Объект 2"/>
          <p:cNvSpPr>
            <a:spLocks noGrp="1"/>
          </p:cNvSpPr>
          <p:nvPr>
            <p:ph idx="1"/>
          </p:nvPr>
        </p:nvSpPr>
        <p:spPr>
          <a:xfrm>
            <a:off x="1403648" y="1643050"/>
            <a:ext cx="7560840" cy="4893387"/>
          </a:xfrm>
        </p:spPr>
        <p:txBody>
          <a:bodyPr>
            <a:normAutofit fontScale="32500" lnSpcReduction="20000"/>
          </a:bodyPr>
          <a:lstStyle/>
          <a:p>
            <a:pPr algn="ctr">
              <a:buNone/>
            </a:pPr>
            <a:r>
              <a:rPr lang="ru-RU" sz="4800" dirty="0"/>
              <a:t>В части, формируемой участниками образовательных отношений, представлены выбранные участниками образовательных отношений Программы, направленные на развитие детей.  </a:t>
            </a:r>
          </a:p>
          <a:p>
            <a:pPr algn="ctr">
              <a:buNone/>
            </a:pPr>
            <a:endParaRPr lang="ru-RU" sz="4800" dirty="0"/>
          </a:p>
          <a:p>
            <a:pPr>
              <a:buNone/>
            </a:pPr>
            <a:r>
              <a:rPr lang="ru-RU" sz="4800" i="1" dirty="0"/>
              <a:t>Используются следующие парциальные образовательные программы дошкольного образования:</a:t>
            </a:r>
          </a:p>
          <a:p>
            <a:pPr>
              <a:buNone/>
            </a:pPr>
            <a:endParaRPr lang="ru-RU" sz="4800" dirty="0"/>
          </a:p>
          <a:p>
            <a:pPr lvl="0"/>
            <a:r>
              <a:rPr lang="ru-RU" sz="4800" i="1" dirty="0"/>
              <a:t>«Экономическое воспитание дошкольников: формирование предпосылок финансовой грамотности» А.Д. Шатова, Ю.А. Аксенова, И.Л. Кириллов, В.Е. Давыдова, И.С. Мищенко</a:t>
            </a:r>
            <a:endParaRPr lang="ru-RU" sz="4800" dirty="0"/>
          </a:p>
          <a:p>
            <a:pPr lvl="0"/>
            <a:r>
              <a:rPr lang="ru-RU" sz="4800" i="1" dirty="0"/>
              <a:t>«Цвет творчества» Н.В. Дубровская</a:t>
            </a:r>
            <a:endParaRPr lang="ru-RU" sz="4800" dirty="0"/>
          </a:p>
          <a:p>
            <a:pPr lvl="0"/>
            <a:r>
              <a:rPr lang="ru-RU" sz="4800" i="1" dirty="0"/>
              <a:t>«Дорогою добра» Л.В. Коломийченко</a:t>
            </a:r>
            <a:endParaRPr lang="ru-RU" sz="4800" dirty="0"/>
          </a:p>
          <a:p>
            <a:pPr lvl="0"/>
            <a:r>
              <a:rPr lang="ru-RU" sz="4800" i="1" dirty="0"/>
              <a:t>«Наш дом – природа» Н.А. Рыжова</a:t>
            </a:r>
            <a:endParaRPr lang="ru-RU" sz="4800" dirty="0"/>
          </a:p>
          <a:p>
            <a:pPr lvl="0"/>
            <a:r>
              <a:rPr lang="ru-RU" sz="4800" i="1" dirty="0"/>
              <a:t>«Удивительный мир музея» Н.Л. Веревкина</a:t>
            </a:r>
            <a:endParaRPr lang="ru-RU" sz="4800" dirty="0"/>
          </a:p>
          <a:p>
            <a:pPr lvl="0"/>
            <a:r>
              <a:rPr lang="ru-RU" sz="4800" i="1" dirty="0"/>
              <a:t> «Коррекция нарушений речи» (Программа дошкольных образовательных учреждений компенсирующего вида для детей с нарушениями речи) Г.В. Чиркина</a:t>
            </a:r>
            <a:endParaRPr lang="ru-RU" sz="4800" dirty="0"/>
          </a:p>
          <a:p>
            <a:pPr>
              <a:buNone/>
            </a:pPr>
            <a:endParaRPr lang="ru-RU" sz="4800" dirty="0"/>
          </a:p>
          <a:p>
            <a:pPr marL="0" indent="0" algn="ctr">
              <a:lnSpc>
                <a:spcPct val="120000"/>
              </a:lnSpc>
              <a:spcBef>
                <a:spcPts val="0"/>
              </a:spcBef>
              <a:spcAft>
                <a:spcPts val="0"/>
              </a:spcAft>
              <a:buNone/>
            </a:pPr>
            <a:endParaRPr lang="ru-RU" sz="4800" dirty="0">
              <a:solidFill>
                <a:schemeClr val="accent4">
                  <a:lumMod val="50000"/>
                </a:schemeClr>
              </a:solidFill>
              <a:latin typeface="Garamond" panose="02020404030301010803" pitchFamily="18" charset="0"/>
            </a:endParaRPr>
          </a:p>
        </p:txBody>
      </p:sp>
    </p:spTree>
    <p:extLst>
      <p:ext uri="{BB962C8B-B14F-4D97-AF65-F5344CB8AC3E}">
        <p14:creationId xmlns:p14="http://schemas.microsoft.com/office/powerpoint/2010/main" val="3712288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000" b="1" dirty="0">
                <a:solidFill>
                  <a:schemeClr val="bg2">
                    <a:lumMod val="25000"/>
                  </a:schemeClr>
                </a:solidFill>
                <a:effectLst/>
                <a:latin typeface="Garamond" panose="02020404030301010803" pitchFamily="18" charset="0"/>
                <a:ea typeface="Times New Roman"/>
              </a:rPr>
              <a:t>Цель и задачи реализации Программы</a:t>
            </a:r>
            <a:endParaRPr lang="ru-RU" sz="3000" dirty="0">
              <a:solidFill>
                <a:schemeClr val="bg2">
                  <a:lumMod val="25000"/>
                </a:schemeClr>
              </a:solidFill>
              <a:effectLst/>
              <a:latin typeface="Garamond" panose="02020404030301010803" pitchFamily="18" charset="0"/>
              <a:ea typeface="Times New Roman"/>
            </a:endParaRPr>
          </a:p>
        </p:txBody>
      </p:sp>
      <p:sp>
        <p:nvSpPr>
          <p:cNvPr id="3" name="Объект 2"/>
          <p:cNvSpPr>
            <a:spLocks noGrp="1"/>
          </p:cNvSpPr>
          <p:nvPr>
            <p:ph idx="1"/>
          </p:nvPr>
        </p:nvSpPr>
        <p:spPr>
          <a:xfrm>
            <a:off x="1331640" y="1905000"/>
            <a:ext cx="7560840" cy="4548336"/>
          </a:xfrm>
        </p:spPr>
        <p:txBody>
          <a:bodyPr>
            <a:normAutofit fontScale="92500" lnSpcReduction="10000"/>
          </a:bodyPr>
          <a:lstStyle/>
          <a:p>
            <a:pPr>
              <a:buNone/>
            </a:pPr>
            <a:r>
              <a:rPr lang="ru-RU" b="1" dirty="0">
                <a:solidFill>
                  <a:schemeClr val="accent4">
                    <a:lumMod val="50000"/>
                  </a:schemeClr>
                </a:solidFill>
                <a:latin typeface="Garamond" panose="02020404030301010803" pitchFamily="18" charset="0"/>
              </a:rPr>
              <a:t>Цель программы:</a:t>
            </a:r>
          </a:p>
          <a:p>
            <a:pPr>
              <a:buNone/>
            </a:pPr>
            <a:r>
              <a:rPr lang="ru-RU" dirty="0"/>
              <a:t>Обеспечение условий для дошкольного образования, определяемых общими и особыми потребностями обучающегося раннего и дошкольного возраста с ТНР, индивидуальными особенностями его развития и состояния здоровья.</a:t>
            </a:r>
          </a:p>
          <a:p>
            <a:pPr>
              <a:buNone/>
            </a:pPr>
            <a:r>
              <a:rPr lang="ru-RU" dirty="0"/>
              <a:t>Программа содействует взаимопониманию и сотрудничеству между людьми, способствует реализации прав обучающихся дошкольного возраста на получение доступного и качественного образования, обеспечивает развитие способностей каждого ребенка, формированиеиразвитиеличностиребенкавсоответствииспринятымивсемьеиобществедуховно-нравственнымиисоциокультурнымиценностямивцеляхинтеллектуального,духовно-нравственного,творческогоифизическогоразвитиячеловека, удовлетворения его образовательных потребностей и интересов.</a:t>
            </a:r>
          </a:p>
          <a:p>
            <a:pPr marL="0" indent="0" algn="just">
              <a:lnSpc>
                <a:spcPct val="150000"/>
              </a:lnSpc>
              <a:spcAft>
                <a:spcPts val="0"/>
              </a:spcAft>
              <a:buNone/>
            </a:pPr>
            <a:endParaRPr lang="ru-RU" dirty="0">
              <a:solidFill>
                <a:schemeClr val="accent4">
                  <a:lumMod val="50000"/>
                </a:schemeClr>
              </a:solidFill>
            </a:endParaRPr>
          </a:p>
        </p:txBody>
      </p:sp>
    </p:spTree>
    <p:extLst>
      <p:ext uri="{BB962C8B-B14F-4D97-AF65-F5344CB8AC3E}">
        <p14:creationId xmlns:p14="http://schemas.microsoft.com/office/powerpoint/2010/main" val="4052147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5696" y="264301"/>
            <a:ext cx="6798734" cy="1526508"/>
          </a:xfrm>
        </p:spPr>
        <p:txBody>
          <a:bodyPr>
            <a:normAutofit/>
          </a:bodyPr>
          <a:lstStyle/>
          <a:p>
            <a:pPr algn="ctr"/>
            <a:r>
              <a:rPr lang="ru-RU" sz="3000" dirty="0">
                <a:solidFill>
                  <a:schemeClr val="bg2">
                    <a:lumMod val="25000"/>
                  </a:schemeClr>
                </a:solidFill>
                <a:latin typeface="Garamond" panose="02020404030301010803" pitchFamily="18" charset="0"/>
                <a:cs typeface="Times New Roman" pitchFamily="18" charset="0"/>
              </a:rPr>
              <a:t>Цель Программы достигается через решение следующих задач:</a:t>
            </a:r>
          </a:p>
        </p:txBody>
      </p:sp>
      <p:sp>
        <p:nvSpPr>
          <p:cNvPr id="3" name="Объект 2"/>
          <p:cNvSpPr>
            <a:spLocks noGrp="1"/>
          </p:cNvSpPr>
          <p:nvPr>
            <p:ph idx="1"/>
          </p:nvPr>
        </p:nvSpPr>
        <p:spPr>
          <a:xfrm>
            <a:off x="1043608" y="1340767"/>
            <a:ext cx="7848872" cy="5252931"/>
          </a:xfrm>
        </p:spPr>
        <p:txBody>
          <a:bodyPr>
            <a:noAutofit/>
          </a:bodyPr>
          <a:lstStyle/>
          <a:p>
            <a:pPr lvl="0"/>
            <a:r>
              <a:rPr lang="ru-RU" sz="1100" dirty="0"/>
              <a:t>Реализация содержания АОП ДО для обучающихся с ТНР;</a:t>
            </a:r>
          </a:p>
          <a:p>
            <a:pPr lvl="0"/>
            <a:r>
              <a:rPr lang="ru-RU" sz="1100" dirty="0"/>
              <a:t>Коррекция недостатков психофизического развития обучающихся с ТНР;</a:t>
            </a:r>
          </a:p>
          <a:p>
            <a:pPr lvl="0"/>
            <a:r>
              <a:rPr lang="ru-RU" sz="1100" dirty="0"/>
              <a:t>охранаиукреплениефизическогоипсихическогоздоровьяобучающихсясТНР,вт.ч.ихэмоциональногоблагополучия;</a:t>
            </a:r>
          </a:p>
          <a:p>
            <a:pPr lvl="0"/>
            <a:r>
              <a:rPr lang="ru-RU" sz="1100" dirty="0"/>
              <a:t>обеспечениеравныхвозможностейдляполноценногоразвитияребенкасТНРвпериоддошкольногообразованиянезависимоотместа проживания, пола, нации, языка, социального статуса;</a:t>
            </a:r>
          </a:p>
          <a:p>
            <a:pPr lvl="0"/>
            <a:r>
              <a:rPr lang="ru-RU" sz="1100" dirty="0"/>
              <a:t>создание благоприятных условий развития в соответствии с их возрастными, психофизическими и индивидуальными особенностями, развитие способностей и творческого потенциала каждого ребенка с ТНР как субъекта отношений с педагогическим работником, родителями (законными представителями), другими детьми;</a:t>
            </a:r>
          </a:p>
          <a:p>
            <a:pPr lvl="0"/>
            <a:r>
              <a:rPr lang="ru-RU" sz="1100" dirty="0"/>
              <a:t>объединение обучения и воспитания в целостный образовательный процесс на основе духовно-нравственных и </a:t>
            </a:r>
            <a:r>
              <a:rPr lang="ru-RU" sz="1100" dirty="0" err="1"/>
              <a:t>социокультурных</a:t>
            </a:r>
            <a:r>
              <a:rPr lang="ru-RU" sz="1100" dirty="0"/>
              <a:t> ценностей, принятых в обществе правил и норм поведения в интересах человека, семьи, общества;</a:t>
            </a:r>
          </a:p>
          <a:p>
            <a:pPr lvl="0"/>
            <a:r>
              <a:rPr lang="ru-RU" sz="1100" dirty="0"/>
              <a:t>формирование общей культуры личности обучающихся с ТНР, развитие их социальных, нравственных, эстетических, интеллектуальных, физических качеств, инициативности, самостоятельности и ответственности ребенка, формирование предпосылок учебной деятельности;</a:t>
            </a:r>
          </a:p>
          <a:p>
            <a:pPr lvl="0"/>
            <a:r>
              <a:rPr lang="ru-RU" sz="1100" dirty="0"/>
              <a:t>формирование </a:t>
            </a:r>
            <a:r>
              <a:rPr lang="ru-RU" sz="1100" dirty="0" err="1"/>
              <a:t>социокультурной</a:t>
            </a:r>
            <a:r>
              <a:rPr lang="ru-RU" sz="1100" dirty="0"/>
              <a:t> среды, соответствующей психофизическим и индивидуальным особенностям развития обучающихся с ТНР;</a:t>
            </a:r>
          </a:p>
          <a:p>
            <a:pPr lvl="0"/>
            <a:r>
              <a:rPr lang="ru-RU" sz="1100" dirty="0"/>
              <a:t>Обеспечение психолого-педагогической поддержки родителей (законных представителей) и повышение их компетентности в вопросах  развития, образования, реабилитации (</a:t>
            </a:r>
            <a:r>
              <a:rPr lang="ru-RU" sz="1100" dirty="0" err="1"/>
              <a:t>абилитации</a:t>
            </a:r>
            <a:r>
              <a:rPr lang="ru-RU" sz="1100" dirty="0"/>
              <a:t>), охраны и укрепления здоровья обучающихся с ТНР;</a:t>
            </a:r>
          </a:p>
          <a:p>
            <a:pPr lvl="0"/>
            <a:r>
              <a:rPr lang="ru-RU" sz="1100" dirty="0"/>
              <a:t>Обеспечение преемственности целей, задач и содержания дошкольного и начального общего образования.</a:t>
            </a:r>
          </a:p>
          <a:p>
            <a:pPr indent="450215" algn="just">
              <a:spcBef>
                <a:spcPts val="0"/>
              </a:spcBef>
            </a:pPr>
            <a:endParaRPr lang="ru-RU" sz="1300" dirty="0">
              <a:solidFill>
                <a:schemeClr val="accent4">
                  <a:lumMod val="50000"/>
                </a:schemeClr>
              </a:solidFill>
              <a:latin typeface="Garamond" panose="02020404030301010803" pitchFamily="18" charset="0"/>
            </a:endParaRPr>
          </a:p>
        </p:txBody>
      </p:sp>
    </p:spTree>
    <p:extLst>
      <p:ext uri="{BB962C8B-B14F-4D97-AF65-F5344CB8AC3E}">
        <p14:creationId xmlns:p14="http://schemas.microsoft.com/office/powerpoint/2010/main" val="871731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Программа построена </a:t>
            </a:r>
            <a:br>
              <a:rPr lang="ru-RU" sz="3000" b="1" dirty="0">
                <a:solidFill>
                  <a:schemeClr val="bg2">
                    <a:lumMod val="25000"/>
                  </a:schemeClr>
                </a:solidFill>
                <a:latin typeface="Garamond" panose="02020404030301010803" pitchFamily="18" charset="0"/>
                <a:cs typeface="Times New Roman" pitchFamily="18" charset="0"/>
              </a:rPr>
            </a:br>
            <a:r>
              <a:rPr lang="ru-RU" sz="3000" b="1" dirty="0">
                <a:solidFill>
                  <a:schemeClr val="bg2">
                    <a:lumMod val="25000"/>
                  </a:schemeClr>
                </a:solidFill>
                <a:latin typeface="Garamond" panose="02020404030301010803" pitchFamily="18" charset="0"/>
                <a:cs typeface="Times New Roman" pitchFamily="18" charset="0"/>
              </a:rPr>
              <a:t>на следующих принципах:</a:t>
            </a:r>
          </a:p>
        </p:txBody>
      </p:sp>
      <p:sp>
        <p:nvSpPr>
          <p:cNvPr id="3" name="Объект 2"/>
          <p:cNvSpPr>
            <a:spLocks noGrp="1"/>
          </p:cNvSpPr>
          <p:nvPr>
            <p:ph idx="1"/>
          </p:nvPr>
        </p:nvSpPr>
        <p:spPr>
          <a:xfrm>
            <a:off x="1475656" y="1844824"/>
            <a:ext cx="7416824" cy="4824536"/>
          </a:xfrm>
        </p:spPr>
        <p:txBody>
          <a:bodyPr>
            <a:noAutofit/>
          </a:bodyPr>
          <a:lstStyle/>
          <a:p>
            <a:pPr lvl="0"/>
            <a:r>
              <a:rPr lang="ru-RU" sz="1600" dirty="0"/>
              <a:t>Поддержка разнообразия детства.</a:t>
            </a:r>
          </a:p>
          <a:p>
            <a:pPr lvl="0"/>
            <a:r>
              <a:rPr lang="ru-RU" sz="1600" dirty="0"/>
              <a:t>Сохранение уникальности </a:t>
            </a:r>
            <a:r>
              <a:rPr lang="ru-RU" sz="1600" dirty="0" err="1"/>
              <a:t>самоценности</a:t>
            </a:r>
            <a:r>
              <a:rPr lang="ru-RU" sz="1600" dirty="0"/>
              <a:t> детства как важного этапа в общем развитии человека.</a:t>
            </a:r>
          </a:p>
          <a:p>
            <a:pPr lvl="0"/>
            <a:r>
              <a:rPr lang="ru-RU" sz="1600" dirty="0"/>
              <a:t>Позитивная социализация ребенка.</a:t>
            </a:r>
          </a:p>
          <a:p>
            <a:pPr lvl="0"/>
            <a:r>
              <a:rPr lang="ru-RU" sz="1600" dirty="0"/>
              <a:t>Личностно-развивающий и гуманистический характер взаимодействия педагогических работников и родителей (законных представителей), педагогических и иных работников Организации) и обучающихся.</a:t>
            </a:r>
          </a:p>
          <a:p>
            <a:pPr lvl="0"/>
            <a:r>
              <a:rPr lang="ru-RU" sz="1600" dirty="0"/>
              <a:t>Содействие и сотрудничество обучающихся и педагогических работников, признание ребенка полноценным участником (субъектом) образовательных отношений.</a:t>
            </a:r>
          </a:p>
          <a:p>
            <a:pPr lvl="0"/>
            <a:r>
              <a:rPr lang="ru-RU" sz="1600" dirty="0"/>
              <a:t>Сотрудничество Организации с семьей.</a:t>
            </a:r>
          </a:p>
          <a:p>
            <a:pPr lvl="0"/>
            <a:r>
              <a:rPr lang="ru-RU" sz="1600" dirty="0"/>
              <a:t>Возрастная адекватность образования. Данный принцип предполагает подбор образовательными организациями содержания и методов дошкольного образования в соответствии с возрастными особенностями обучающихся.</a:t>
            </a:r>
          </a:p>
          <a:p>
            <a:pPr marL="0" lvl="0" indent="0" algn="just">
              <a:lnSpc>
                <a:spcPct val="150000"/>
              </a:lnSpc>
              <a:buNone/>
              <a:tabLst>
                <a:tab pos="540385" algn="l"/>
              </a:tabLst>
            </a:pPr>
            <a:r>
              <a:rPr lang="ru-RU" sz="1500" dirty="0">
                <a:solidFill>
                  <a:schemeClr val="accent4">
                    <a:lumMod val="50000"/>
                  </a:schemeClr>
                </a:solidFill>
                <a:effectLst/>
                <a:latin typeface="Garamond" panose="02020404030301010803" pitchFamily="18" charset="0"/>
                <a:ea typeface="Calibri" panose="020F0502020204030204" pitchFamily="34" charset="0"/>
              </a:rPr>
              <a:t>.</a:t>
            </a:r>
            <a:endParaRPr lang="ru-RU" sz="1500" dirty="0">
              <a:solidFill>
                <a:schemeClr val="accent4">
                  <a:lumMod val="50000"/>
                </a:schemeClr>
              </a:solidFill>
              <a:effectLst/>
              <a:latin typeface="Garamond" panose="02020404030301010803" pitchFamily="18" charset="0"/>
              <a:ea typeface="Times New Roman" panose="02020603050405020304" pitchFamily="18" charset="0"/>
            </a:endParaRPr>
          </a:p>
        </p:txBody>
      </p:sp>
    </p:spTree>
    <p:extLst>
      <p:ext uri="{BB962C8B-B14F-4D97-AF65-F5344CB8AC3E}">
        <p14:creationId xmlns:p14="http://schemas.microsoft.com/office/powerpoint/2010/main" val="518998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3241" y="421670"/>
            <a:ext cx="6589199" cy="1280890"/>
          </a:xfrm>
        </p:spPr>
        <p:txBody>
          <a:bodyPr>
            <a:noAutofit/>
          </a:bodyPr>
          <a:lstStyle/>
          <a:p>
            <a:pPr algn="ctr"/>
            <a:r>
              <a:rPr lang="ru-RU" sz="3000" b="1" dirty="0">
                <a:solidFill>
                  <a:schemeClr val="bg2">
                    <a:lumMod val="25000"/>
                  </a:schemeClr>
                </a:solidFill>
                <a:latin typeface="Garamond" panose="02020404030301010803" pitchFamily="18" charset="0"/>
                <a:cs typeface="Times New Roman" pitchFamily="18" charset="0"/>
              </a:rPr>
              <a:t>Программа построена </a:t>
            </a:r>
            <a:br>
              <a:rPr lang="ru-RU" sz="3000" b="1" dirty="0">
                <a:solidFill>
                  <a:schemeClr val="bg2">
                    <a:lumMod val="25000"/>
                  </a:schemeClr>
                </a:solidFill>
                <a:latin typeface="Garamond" panose="02020404030301010803" pitchFamily="18" charset="0"/>
                <a:cs typeface="Times New Roman" pitchFamily="18" charset="0"/>
              </a:rPr>
            </a:br>
            <a:r>
              <a:rPr lang="ru-RU" sz="3000" b="1" dirty="0">
                <a:solidFill>
                  <a:schemeClr val="bg2">
                    <a:lumMod val="25000"/>
                  </a:schemeClr>
                </a:solidFill>
                <a:latin typeface="Garamond" panose="02020404030301010803" pitchFamily="18" charset="0"/>
                <a:cs typeface="Times New Roman" pitchFamily="18" charset="0"/>
              </a:rPr>
              <a:t>на следующих принципах:</a:t>
            </a:r>
          </a:p>
        </p:txBody>
      </p:sp>
      <p:sp>
        <p:nvSpPr>
          <p:cNvPr id="3" name="Объект 2"/>
          <p:cNvSpPr>
            <a:spLocks noGrp="1"/>
          </p:cNvSpPr>
          <p:nvPr>
            <p:ph idx="1"/>
          </p:nvPr>
        </p:nvSpPr>
        <p:spPr>
          <a:xfrm>
            <a:off x="1547664" y="1844824"/>
            <a:ext cx="7344816" cy="4824536"/>
          </a:xfrm>
        </p:spPr>
        <p:txBody>
          <a:bodyPr>
            <a:normAutofit fontScale="55000" lnSpcReduction="20000"/>
          </a:bodyPr>
          <a:lstStyle/>
          <a:p>
            <a:pPr lvl="0"/>
            <a:r>
              <a:rPr lang="ru-RU" dirty="0"/>
              <a:t>Сетевое взаимодействие с организациями социализации, образования, охраны здоровья и другими партнерами, которые могут внести вклад в развитие и образование обучающихся: Организация устанавливает партнерские отношения не только с семьями обучающихся, но и с другими организациями и лицами, которые могут способствовать удовлетворению особых образовательных потребностей обучающихся с ТНР, оказанию психолого-педагогической и (или) медицинской поддержки в случае необходимости (Центр психолого-педагогической, медицинской и социальной помощи).</a:t>
            </a:r>
          </a:p>
          <a:p>
            <a:pPr lvl="0"/>
            <a:r>
              <a:rPr lang="ru-RU" dirty="0"/>
              <a:t>Индивидуализация образовательных программ дошкольного образования обучающихся с ТНР: предполагает такое построение образовательной деятельности, которое открывает возможности для индивидуализации образовательного процесса и учитывает его интересы, мотивы, способности и психофизические особенности.</a:t>
            </a:r>
          </a:p>
          <a:p>
            <a:pPr lvl="0"/>
            <a:r>
              <a:rPr lang="ru-RU" dirty="0"/>
              <a:t>Развивающеевариативноеобразование:принциппредполагает,чтосодержаниеобразованияпредлагаетсяребенкучерезразныевиды деятельности с учетом зон актуального и ближайшего развития ребенка, что способствует развитию, расширению как явных, так и скрытых возможностей ребенка.</a:t>
            </a:r>
          </a:p>
          <a:p>
            <a:pPr lvl="0"/>
            <a:r>
              <a:rPr lang="ru-RU" dirty="0"/>
              <a:t>Полнота содержания и интеграция отдельных образовательных областей: в соответствии со Стандартом Программа предполагает всестороннеесоциально-коммуникативное,познавательное,речевое,художественно-эстетическоеифизическоеразвитиеобучающихся посредством различных видов детской активности. Деление Программы на образовательные области не означает, что каждая образовательнаяобластьосваиваетсяребенкомпоотдельности,вформеизолированныхзанятийпомоделишкольныхпредметов.Между отдельными разделами Программы существуют многообразные взаимосвязи: познавательное развитие обучающихся с ТНР тесно связано с речевым и социально- коммуникативным, художественно-эстетическое - с познавательным и речевым.</a:t>
            </a:r>
          </a:p>
          <a:p>
            <a:pPr lvl="0"/>
            <a:r>
              <a:rPr lang="ru-RU" dirty="0"/>
              <a:t>Содержаниеобразовательнойдеятельностивкаждойобластитесносвязаносдругимиобластями.Такаяорганизация образовательного процесса соответствует особенностям развития обучающихся с ТНР дошкольного возраста;</a:t>
            </a:r>
          </a:p>
          <a:p>
            <a:pPr lvl="0"/>
            <a:r>
              <a:rPr lang="ru-RU" dirty="0"/>
              <a:t>Инвариантность ценностей и целей при вариативности средств реализации и достижения целей Программы: Стандарт и Программа задают инвариантные ценности и ориентиры, с учетом которых Организация должна разработать свою адаптированную образовательную программу. При этом за Организацией остаётся право выбора способов их достижения, выбора образовательных программ, учитывающих разнородность состава групп обучающихся, их психофизических особенностей, запросов родителей (законных представителей).</a:t>
            </a:r>
          </a:p>
          <a:p>
            <a:pPr>
              <a:buNone/>
            </a:pPr>
            <a:endParaRPr lang="ru-RU" dirty="0"/>
          </a:p>
        </p:txBody>
      </p:sp>
    </p:spTree>
    <p:extLst>
      <p:ext uri="{BB962C8B-B14F-4D97-AF65-F5344CB8AC3E}">
        <p14:creationId xmlns:p14="http://schemas.microsoft.com/office/powerpoint/2010/main" val="407289900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822</TotalTime>
  <Words>5178</Words>
  <Application>Microsoft Office PowerPoint</Application>
  <PresentationFormat>Экран (4:3)</PresentationFormat>
  <Paragraphs>271</Paragraphs>
  <Slides>35</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35</vt:i4>
      </vt:variant>
    </vt:vector>
  </HeadingPairs>
  <TitlesOfParts>
    <vt:vector size="43" baseType="lpstr">
      <vt:lpstr>Arial</vt:lpstr>
      <vt:lpstr>Calibri</vt:lpstr>
      <vt:lpstr>Century Gothic</vt:lpstr>
      <vt:lpstr>Garamond</vt:lpstr>
      <vt:lpstr>Symbol</vt:lpstr>
      <vt:lpstr>Times New Roman</vt:lpstr>
      <vt:lpstr>Wingdings 3</vt:lpstr>
      <vt:lpstr>Легкий дым</vt:lpstr>
      <vt:lpstr>ПРЕЗЕНТАЦИЯ ОБРАЗОВАТЕЛЬНОЙ ПРОГРАММЫ ДОШКОЛЬНОГО ОБРАЗОВАНИЯ, АДАПТИРОВАННОЙ ДЛЯ ОБУЧАЮЩИХСЯ С ОГРАНИЧЕННЫМИ ВОЗМОЖНОСТЯМИ ЗДОРОВЬЯ С ТЯЖЕЛЫМИ НАРУШЕНИЯМИ РЕЧИ </vt:lpstr>
      <vt:lpstr>Образовательная программа  разработана в соответствии с</vt:lpstr>
      <vt:lpstr>Презентация PowerPoint</vt:lpstr>
      <vt:lpstr>ЦЕЛЕВОЙ РАЗДЕЛ</vt:lpstr>
      <vt:lpstr>Часть Программы, формируемая участниками образовательных отношений:</vt:lpstr>
      <vt:lpstr>Цель и задачи реализации Программы</vt:lpstr>
      <vt:lpstr>Цель Программы достигается через решение следующих задач:</vt:lpstr>
      <vt:lpstr>Программа построена  на следующих принципах:</vt:lpstr>
      <vt:lpstr>Программа построена  на следующих принципах:</vt:lpstr>
      <vt:lpstr>  Планируемые результаты</vt:lpstr>
      <vt:lpstr>Целевые ориентиры</vt:lpstr>
      <vt:lpstr>СОДЕРЖАТЕЛЬНЫЙ РАЗДЕЛ</vt:lpstr>
      <vt:lpstr>  В содержательном разделе представлены:</vt:lpstr>
      <vt:lpstr>Формы, способы, методы и средства реализации Программы </vt:lpstr>
      <vt:lpstr>Формы работы по образовательным областям</vt:lpstr>
      <vt:lpstr>Технологии реализации Программы</vt:lpstr>
      <vt:lpstr>Особенности образовательной деятельности разных видов и культурных практик</vt:lpstr>
      <vt:lpstr>Образовательная деятельность основана на организации педагогом видов деятельности, заданных  ФГОС дошкольного образования:</vt:lpstr>
      <vt:lpstr>Взаимодействие педагогического коллектива с семьями дошкольников. Родительский клуб</vt:lpstr>
      <vt:lpstr>Часть Программы, формируемая участниками образовательных отношений</vt:lpstr>
      <vt:lpstr>Часть Программы, формируемая участниками образовательных отношений</vt:lpstr>
      <vt:lpstr>Часть Программы, формируемая участниками образовательных отношений</vt:lpstr>
      <vt:lpstr>Часть Программы, формируемая участниками образовательных отношений</vt:lpstr>
      <vt:lpstr>Часть Программы, формируемая участниками образовательных отношений</vt:lpstr>
      <vt:lpstr>Часть Программы, формируемая участниками образовательных отношений</vt:lpstr>
      <vt:lpstr>ОРГАНИЗАЦИОННЫЙ РАЗДЕЛ</vt:lpstr>
      <vt:lpstr>Психолого-педагогические условия, обеспечивающие развитие ребенка</vt:lpstr>
      <vt:lpstr>Организация развивающей предметно-пространственной среды</vt:lpstr>
      <vt:lpstr>Кадровые условия  реализации Программы</vt:lpstr>
      <vt:lpstr>Материально-техническое обеспечение Программы</vt:lpstr>
      <vt:lpstr>Финансовые условия реализации Программы</vt:lpstr>
      <vt:lpstr>Режим дня и распорядок</vt:lpstr>
      <vt:lpstr>Особенности традиционных событий, праздников, мероприятий</vt:lpstr>
      <vt:lpstr>Перспективы работы по совершенствованию и развитию содержания Программы</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Невского Детский Сад</cp:lastModifiedBy>
  <cp:revision>42</cp:revision>
  <dcterms:created xsi:type="dcterms:W3CDTF">2019-11-29T07:44:18Z</dcterms:created>
  <dcterms:modified xsi:type="dcterms:W3CDTF">2024-09-09T12:07:03Z</dcterms:modified>
</cp:coreProperties>
</file>