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65" r:id="rId4"/>
    <p:sldId id="266" r:id="rId5"/>
    <p:sldId id="267" r:id="rId6"/>
    <p:sldId id="268" r:id="rId7"/>
    <p:sldId id="278" r:id="rId8"/>
    <p:sldId id="269" r:id="rId9"/>
    <p:sldId id="279" r:id="rId10"/>
    <p:sldId id="276" r:id="rId11"/>
    <p:sldId id="277" r:id="rId12"/>
    <p:sldId id="280" r:id="rId13"/>
    <p:sldId id="281" r:id="rId14"/>
    <p:sldId id="264" r:id="rId15"/>
    <p:sldId id="271" r:id="rId16"/>
    <p:sldId id="270" r:id="rId17"/>
    <p:sldId id="272" r:id="rId18"/>
    <p:sldId id="273" r:id="rId19"/>
    <p:sldId id="274" r:id="rId20"/>
    <p:sldId id="275" r:id="rId21"/>
    <p:sldId id="282" r:id="rId22"/>
    <p:sldId id="283" r:id="rId23"/>
    <p:sldId id="284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97" d="100"/>
          <a:sy n="97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6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6864" cy="144016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276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276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2019-2024</a:t>
            </a:r>
          </a:p>
        </p:txBody>
      </p:sp>
      <p:pic>
        <p:nvPicPr>
          <p:cNvPr id="1026" name="Picture 2" descr="Логотип">
            <a:extLst>
              <a:ext uri="{FF2B5EF4-FFF2-40B4-BE49-F238E27FC236}">
                <a16:creationId xmlns:a16="http://schemas.microsoft.com/office/drawing/2014/main" id="{AEC8B5F9-4DE7-4C96-D865-54D8ACD6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2345"/>
            <a:ext cx="7128792" cy="33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049AC-1C83-F9A5-DDA2-05DAF5AA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32656"/>
            <a:ext cx="6912768" cy="83264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НОВЫЕ ГОСПИТАЛИ И БОЛЬНИЦЫ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130 ТЫСЯЧ СЛОЖНЫХ ОПЕРАЦИЙ В ГОД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FD734CB-592A-8A53-2326-A3466104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3" y="954210"/>
            <a:ext cx="4431368" cy="332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F9101A4-7EC8-BEFA-BCAE-21F7C7AF1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1067"/>
            <a:ext cx="3840425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B7653-7843-8B63-CD84-8D44533D26E7}"/>
              </a:ext>
            </a:extLst>
          </p:cNvPr>
          <p:cNvSpPr txBox="1"/>
          <p:nvPr/>
        </p:nvSpPr>
        <p:spPr>
          <a:xfrm>
            <a:off x="4354065" y="764704"/>
            <a:ext cx="4668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Во время пандемии в рекордные сроки было построено 6 госпиталей-трансформеров на 2 тысячи мест. Новые стационары помогли на четверть сократить время ожидания плановой медицинской помощи.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Для отделений реанимации и интенсивной терапии закуплена самая современная аппаратура. Операционные блоки оборудованы по последнему слову техники. 8 госпиталей уже внедрили роботизированные комплексы.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04AB5-3A5B-6B0D-445A-365D4407C5CB}"/>
              </a:ext>
            </a:extLst>
          </p:cNvPr>
          <p:cNvSpPr txBox="1"/>
          <p:nvPr/>
        </p:nvSpPr>
        <p:spPr>
          <a:xfrm>
            <a:off x="107504" y="4465565"/>
            <a:ext cx="50405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Сегодня в городе проводят 130 тысяч операций повышенной сложности в год. За 5 лет - рост в полтора раза.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каждом районе Петербурга созданы Центры амбулаторной онкологической помощи. Это позволило повысить выявляемость заболеваний на ранних стадиях - до 60%.</a:t>
            </a:r>
          </a:p>
        </p:txBody>
      </p:sp>
    </p:spTree>
    <p:extLst>
      <p:ext uri="{BB962C8B-B14F-4D97-AF65-F5344CB8AC3E}">
        <p14:creationId xmlns:p14="http://schemas.microsoft.com/office/powerpoint/2010/main" val="32418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3FBFA-0E65-1699-0F28-0EE78EA1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28803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НОВЫЕ МАШИНЫ СКОРОЙ ПОМОЩИ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500 НОВЫХ МАШИН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971B98-3B19-3B48-D44D-339FBE19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216058" cy="316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577D14B-6833-1FF8-DE40-408373C5E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0" y="4026406"/>
            <a:ext cx="3732278" cy="279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CF43F-E5AB-B4AA-666A-27120F65E607}"/>
              </a:ext>
            </a:extLst>
          </p:cNvPr>
          <p:cNvSpPr txBox="1"/>
          <p:nvPr/>
        </p:nvSpPr>
        <p:spPr>
          <a:xfrm>
            <a:off x="4230461" y="1417931"/>
            <a:ext cx="46440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Город обновил парк автомобилей скорой помощи. Все они укомплектованы новейшим оборудованием.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один календарный день 500 бригад скорой медицинской помощи Петербурга осуществляют до 6 тысяч выездов.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4B08909D-3A4E-239B-8B5D-D20B97D1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71" y="3429000"/>
            <a:ext cx="4580998" cy="3435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528CB-B9B7-7A3E-BE59-996AA557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688626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СОЦИАЛЬНАЯ ПОДДЕРЖКА - ВСЕМ НУЖДАЮЩИМСЯ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НА 62% ВЫРОС ОБЪЕМ СОЦИАЛЬНЫХ ВЫПЛА</a:t>
            </a: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Т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8D56B-175E-E4D0-8191-2B01B7FFC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742" y="1006213"/>
            <a:ext cx="4789040" cy="308112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Санкт-Петербург – один из самых социально ориентированных регионов в стране.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Различные меры социальной поддержки в нашем городе получают 2,6 млн человек.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240 тысяч петербургских ветеранов помимо медицинского и социального сопровождения с 2024 году по решению губернатора получают ежегодные выплаты к Дню Победы.</a:t>
            </a:r>
          </a:p>
          <a:p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04DE7BD-F407-AF03-0D48-BF59B29B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70" y="847127"/>
            <a:ext cx="4108170" cy="30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737B3-DF22-A8DD-C0A6-B91DF9B19B5D}"/>
              </a:ext>
            </a:extLst>
          </p:cNvPr>
          <p:cNvSpPr txBox="1"/>
          <p:nvPr/>
        </p:nvSpPr>
        <p:spPr>
          <a:xfrm>
            <a:off x="539552" y="4087341"/>
            <a:ext cx="7992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 2024 года город начал предоставлять льготникам социальные выплаты на приобретение жилья «год в год».</a:t>
            </a:r>
          </a:p>
          <a:p>
            <a:pPr algn="just"/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Эту льготу получают самые уязвимые категории петербуржцев - дети-сироты и семьи с детьми-инвалидами.</a:t>
            </a:r>
          </a:p>
          <a:p>
            <a:pPr algn="just"/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Под особым контролем – предоставление квартир ветеранам боевых действий. Более 300 семей наших бойцов – уже получили жилье.</a:t>
            </a:r>
          </a:p>
        </p:txBody>
      </p:sp>
    </p:spTree>
    <p:extLst>
      <p:ext uri="{BB962C8B-B14F-4D97-AF65-F5344CB8AC3E}">
        <p14:creationId xmlns:p14="http://schemas.microsoft.com/office/powerpoint/2010/main" val="16124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68A5-C655-729C-EE7A-62ACEFB6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47260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СЛУЖБА СОЦИАЛЬНЫХ УЧАСТКОВЫХ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450 ТЫСЯЧ ИНДИВИДУАЛЬНЫХ ПРОГРАММ ПОМОЩИ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E52FE01-9D48-10E9-3F84-8893BFD0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" y="1022972"/>
            <a:ext cx="4146395" cy="3109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4FA30309-27DE-5B18-234C-4319D58327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0" y="3789040"/>
            <a:ext cx="4301124" cy="3225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F8F49E-94E2-8813-4FCC-E5A697FDB97D}"/>
              </a:ext>
            </a:extLst>
          </p:cNvPr>
          <p:cNvSpPr txBox="1"/>
          <p:nvPr/>
        </p:nvSpPr>
        <p:spPr>
          <a:xfrm>
            <a:off x="4253899" y="1412777"/>
            <a:ext cx="44708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2019 году в городе создан уникальный проект службы социальных участковых. Это комплексная программа сопровождения граждан, нуждающихся в социальном обслуживании. Сотрудники службы разрабатывают индивидуальную программу для каждого человека.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C825D-C7D9-95FC-5E29-67422BAB9495}"/>
              </a:ext>
            </a:extLst>
          </p:cNvPr>
          <p:cNvSpPr txBox="1"/>
          <p:nvPr/>
        </p:nvSpPr>
        <p:spPr>
          <a:xfrm>
            <a:off x="0" y="4152561"/>
            <a:ext cx="50760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Для приема жителей работают специальные бюро в каждом районе Петербурга. Создан Единый центр телефонного обслуживания. Чтобы получить помощь, можно обратиться в любое бюро или по телефону центра.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Социальные участковые Петербурга уже разработали индивидуальные программы предоставления соцуслуг почти для 450 тысяч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9069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BC245-B29D-F8F4-E002-3E9909BC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2768" cy="2088232"/>
          </a:xfrm>
        </p:spPr>
        <p:txBody>
          <a:bodyPr>
            <a:normAutofit/>
          </a:bodyPr>
          <a:lstStyle/>
          <a:p>
            <a:r>
              <a:rPr lang="ru-RU" sz="22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В КРУПНЫХ ТОРГОВЫХ КОМПЛЕКСАХ ПЕТЕРБУРГА ОРГАНИЗУЮТ ПОСТОЯННЫЕ ЦЕНТРЫ МЕДИЦИНСКОЙ ДИАГНОСТИКИ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endParaRPr lang="ru-RU" dirty="0"/>
          </a:p>
        </p:txBody>
      </p:sp>
      <p:pic>
        <p:nvPicPr>
          <p:cNvPr id="2050" name="Picture 2" descr="В крупных торговых комплексах Петербурга организуют постоянные центры медицинской диагностики">
            <a:extLst>
              <a:ext uri="{FF2B5EF4-FFF2-40B4-BE49-F238E27FC236}">
                <a16:creationId xmlns:a16="http://schemas.microsoft.com/office/drawing/2014/main" id="{56F7ABDF-EE5D-D6AD-2EC6-4F1458DB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56584" cy="29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E23E22-6911-8DD7-2EA1-22AD2790BC55}"/>
              </a:ext>
            </a:extLst>
          </p:cNvPr>
          <p:cNvSpPr txBox="1"/>
          <p:nvPr/>
        </p:nvSpPr>
        <p:spPr>
          <a:xfrm>
            <a:off x="5601530" y="1476505"/>
            <a:ext cx="349188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-52"/>
              </a:rPr>
              <a:t>Проект реализуется в Петербурге с 2019 года: городские организации, медицинские учреждения и общественные объединения совместно проводят в торговых центрах акции, в ходе которых посетители могут получить бесплатную консультацию врачей, пройти диагностику, посетить занятия по здоровому образу жизни и правильному питанию.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93C81-AB19-5D62-BFC0-EB983C5EFA57}"/>
              </a:ext>
            </a:extLst>
          </p:cNvPr>
          <p:cNvSpPr txBox="1"/>
          <p:nvPr/>
        </p:nvSpPr>
        <p:spPr>
          <a:xfrm>
            <a:off x="395536" y="4865530"/>
            <a:ext cx="76328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-52"/>
              </a:rPr>
              <a:t>«За последние годы уже проведено более 40 таких акций. Тысячи людей получили консультации и прошли обследования в подобных «мини-поликлиниках». Отзывы только положительные. Торговые центры давно перестали быть местом, куда люди ходят только за покупками. Сюда приходят семьи, порой чтобы провести весь день на выходных. Не случайно мы открываем в торговых центрах МФЦ. Это удобно жителям – решить все свои задачи в одном месте», - отметил  Александр Беглов.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22D7A-A5BE-B1F4-C1DF-3BDC0087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47260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НОВЫЙ ОБЩЕСТВЕННЫЙ ТРАНСПОРТ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000" b="1" i="0" cap="all" dirty="0">
                <a:effectLst/>
                <a:latin typeface="Montserrat" panose="00000500000000000000" pitchFamily="2" charset="-52"/>
              </a:rPr>
              <a:t>БОЛЕЕ 4,5 ТЫСЯЧ НОВЫХ АВТОБУСОВ, ТРАМВАЕВ, ТРОЛЛЕЙБУСОВ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8E5444-FB2C-CDDB-DA29-7EA62757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" y="1082692"/>
            <a:ext cx="4033036" cy="302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0D8DE47-26A2-6233-10FF-90AA1C6393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58" y="3933056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D9D319-9CA1-261E-4562-97262BC4AD7D}"/>
              </a:ext>
            </a:extLst>
          </p:cNvPr>
          <p:cNvSpPr txBox="1"/>
          <p:nvPr/>
        </p:nvSpPr>
        <p:spPr>
          <a:xfrm>
            <a:off x="4265405" y="1052736"/>
            <a:ext cx="46990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Транспортная реформа сделала весь общественный транспорт социальным – с едиными льготами на всех маршрутах, удобными тарифами и возможностью оплачивать проезд Единой картой петербуржца или банковской картой.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Протяженность маршрутной сети выросла на 25%. Самое большое количество автобусных маршрутов открылось в новостройках, где ситуация была наиболее острой.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588F8-FBBF-2BED-7A58-DD3047AF2B41}"/>
              </a:ext>
            </a:extLst>
          </p:cNvPr>
          <p:cNvSpPr txBox="1"/>
          <p:nvPr/>
        </p:nvSpPr>
        <p:spPr>
          <a:xfrm>
            <a:off x="323528" y="4107470"/>
            <a:ext cx="48245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Маршруты движения корректируются, опираясь на пожелания горожан и постоянный анализ пассажиропотоков.</a:t>
            </a:r>
          </a:p>
          <a:p>
            <a:pPr algn="just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 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80% парка общественного транспорта обновлено.</a:t>
            </a: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новостройках работают троллейбусы с увеличенным автономным ходом.</a:t>
            </a: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Запущено движение электробусов. Парк для них на 400 мест будет построен в 25-го году. Первая очередь на 100 электробусов откроется уже в 2024 году.</a:t>
            </a:r>
          </a:p>
        </p:txBody>
      </p:sp>
    </p:spTree>
    <p:extLst>
      <p:ext uri="{BB962C8B-B14F-4D97-AF65-F5344CB8AC3E}">
        <p14:creationId xmlns:p14="http://schemas.microsoft.com/office/powerpoint/2010/main" val="3949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36BC-F016-588A-94C5-3D998864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216024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СКОРОСТНЫЕ ТРАМВАИ ПЕТЕРБУРГА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843186-8BF9-29E6-FC25-6426A9F9C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63"/>
            <a:ext cx="4300256" cy="322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6AFDD-CD77-A8A3-5ABD-B8B574211D60}"/>
              </a:ext>
            </a:extLst>
          </p:cNvPr>
          <p:cNvSpPr txBox="1"/>
          <p:nvPr/>
        </p:nvSpPr>
        <p:spPr>
          <a:xfrm>
            <a:off x="4355976" y="793885"/>
            <a:ext cx="3782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Проект скоростного трамвая «Чижик» – первый в России опыт государственно-частного партнерства в городском рельсовом транспорте.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65595C1-EBC7-09B5-9939-00F79825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8223"/>
            <a:ext cx="3672408" cy="275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9457DB0-BD96-B3B4-E098-1CE535AB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9766"/>
            <a:ext cx="4488888" cy="3366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8F1286-EAA9-7CA1-70DC-387DE1A8FE73}"/>
              </a:ext>
            </a:extLst>
          </p:cNvPr>
          <p:cNvSpPr txBox="1"/>
          <p:nvPr/>
        </p:nvSpPr>
        <p:spPr>
          <a:xfrm>
            <a:off x="4300256" y="2289437"/>
            <a:ext cx="4088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Golos Text"/>
              </a:rPr>
              <a:t> 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На маршрут выйдут 22 современных комфортабельных трамвая. Первый этап проекта будет завершен в 2025 году.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77A6C-E95D-A74C-0469-B9E827F8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836712"/>
            <a:ext cx="6912768" cy="328586"/>
          </a:xfrm>
        </p:spPr>
        <p:txBody>
          <a:bodyPr>
            <a:normAutofit fontScale="90000"/>
          </a:bodyPr>
          <a:lstStyle/>
          <a:p>
            <a:r>
              <a:rPr lang="ru-RU" sz="2700" b="1" cap="all" dirty="0">
                <a:effectLst/>
                <a:latin typeface="Roboto Condensed" panose="02000000000000000000" pitchFamily="2" charset="0"/>
              </a:rPr>
              <a:t>пригородные</a:t>
            </a:r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 ЭЛЕКТРИЧКИ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ВСЕМ ПЕНСИОНЕРАМ ПЕТЕРБУРГА – БЕСПЛАТНЫЙ ПРОЕЗД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51721-D030-0247-3A58-F7E9F3CC2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732"/>
            <a:ext cx="4035551" cy="302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DFD30-4059-268D-4A80-8111C8018739}"/>
              </a:ext>
            </a:extLst>
          </p:cNvPr>
          <p:cNvSpPr txBox="1"/>
          <p:nvPr/>
        </p:nvSpPr>
        <p:spPr>
          <a:xfrm>
            <a:off x="4139952" y="1295074"/>
            <a:ext cx="45544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Движение пригородных поездов в направлении Пушкина, Павловска, Ломоносова, Красного Села в «часы пик» усилено: интервал между ними сокращен до 15 минут.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мае 2024 в таком же режиме во время максимальных нагрузок начали ходить пригородные поезда до станции Мельничий Ручей. На очереди – Сестрорецк.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82D9E-36A1-2E84-8A08-198479506544}"/>
              </a:ext>
            </a:extLst>
          </p:cNvPr>
          <p:cNvSpPr txBox="1"/>
          <p:nvPr/>
        </p:nvSpPr>
        <p:spPr>
          <a:xfrm>
            <a:off x="107504" y="4451416"/>
            <a:ext cx="5112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По решению губернатора с 2019 года пенсионерам предоставлено право бесплатного проезда на электричках бесплатно - как и на всем общественном транспорте.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3494A73-19CC-CE81-B2B6-BD12AFF6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2456"/>
            <a:ext cx="3691747" cy="276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27AD8-C987-0E69-7A91-2C0F9EC3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760634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НОВЫЙ ПАРК РЯДОМ С ДОМОМ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226 НОВЫХ ОБЩЕСТВЕННЫХ ПРОСТРАНСТВ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E492EC-2297-DF59-1879-05ED8E19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834"/>
            <a:ext cx="4310039" cy="32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F7DAD53-746B-AE06-8D85-A43EF1A5B7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85" y="3861048"/>
            <a:ext cx="4056915" cy="304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12F40-FE83-8169-CFA6-49EE4B0D847D}"/>
              </a:ext>
            </a:extLst>
          </p:cNvPr>
          <p:cNvSpPr txBox="1"/>
          <p:nvPr/>
        </p:nvSpPr>
        <p:spPr>
          <a:xfrm>
            <a:off x="4310039" y="1010107"/>
            <a:ext cx="46544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последние 5 лет в Петербурге появилось 226 новых общественных пространств. В 2024 году добавится еще 48.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Благоустроено 720 дворов, построено 1200 детских площадок.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Более полутора миллионов жителей получили обновленные скверы, прогулочные зоны, велосипедные дорожки, скейтпарки – в шаговой доступности.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65CCC-CBF8-E6AC-0F1F-68A6ED4D306C}"/>
              </a:ext>
            </a:extLst>
          </p:cNvPr>
          <p:cNvSpPr txBox="1"/>
          <p:nvPr/>
        </p:nvSpPr>
        <p:spPr>
          <a:xfrm>
            <a:off x="35496" y="4272677"/>
            <a:ext cx="50515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Для горожан создаются разные «ландшафтные сценарии»: кому-то нужны неспешные прогулки, кому-то – площадка для животных, кому-то – экстремальный спорт.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По решению правительства специалисты по благоустройству обязательно учитывают пожелания горожан, на основании которых в дальнейшем ведутся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00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63AB0-F1CC-3C95-EC70-C85C0949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47260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ОТДЫХ У ВОДЫ В ЧЕРТЕ ГОРОДА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40 КМ БЛАГОУСТРОЕННЫХ БЕРЕГОВЫХ ЛИНИЙ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D9FDF0-1563-AD35-4124-5F7E6239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CF985C0-A596-83B6-0970-6499BA2E4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1646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C938C-B685-E6C8-F419-99D53B433DB5}"/>
              </a:ext>
            </a:extLst>
          </p:cNvPr>
          <p:cNvSpPr txBox="1"/>
          <p:nvPr/>
        </p:nvSpPr>
        <p:spPr>
          <a:xfrm>
            <a:off x="4331050" y="1170633"/>
            <a:ext cx="47054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5 лет полностью преобразилась береговая линия Финского залива. Большие прогулочные территории появились в местах, ранее недоступных горожанам. Открылся выход к воде озер и малых рек.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Благоустроенные пляжи с лежаками, раздевалками, спортивными площадками появились рядом с Лахта-центром и в Стрельне.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4B0D7-C78F-0BD3-AF0A-23F3944DB299}"/>
              </a:ext>
            </a:extLst>
          </p:cNvPr>
          <p:cNvSpPr txBox="1"/>
          <p:nvPr/>
        </p:nvSpPr>
        <p:spPr>
          <a:xfrm>
            <a:off x="0" y="4221864"/>
            <a:ext cx="50040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Обустраивается территория Жемчужного пляжа (ул. Адмирала </a:t>
            </a:r>
            <a:r>
              <a:rPr lang="ru-RU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Черокова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): создаются детские игровые комплексы, места для отдыха или тренировок, пешеходные дорожки.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Общественные пространства созданы на берегу Карповки в Петроградском районе. Любимым местом у горожан стал парк «Охта-Оккервиль» в Красногвардейском районе. Заканчивается благоустройство Суздальских озер.</a:t>
            </a:r>
          </a:p>
        </p:txBody>
      </p:sp>
    </p:spTree>
    <p:extLst>
      <p:ext uri="{BB962C8B-B14F-4D97-AF65-F5344CB8AC3E}">
        <p14:creationId xmlns:p14="http://schemas.microsoft.com/office/powerpoint/2010/main" val="28185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9396" y="1106985"/>
            <a:ext cx="7632848" cy="46085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-52"/>
              </a:rPr>
              <a:t>За последние пять лет наш город преобразился. Правительство города запустило масштабную программу изменений. </a:t>
            </a:r>
          </a:p>
          <a:p>
            <a:pPr marL="0" indent="0" algn="ctr">
              <a:buNone/>
            </a:pP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-52"/>
              </a:rPr>
              <a:t>Ее составляли все вместе, по инициативе губернатора было собрано больше 400 тысяч пожеланий петербуржцев.</a:t>
            </a:r>
          </a:p>
          <a:p>
            <a:pPr marL="0" indent="0" algn="ctr">
              <a:buNone/>
            </a:pP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-52"/>
              </a:rPr>
              <a:t>Пять лет назад многие проблемы казались неразрешимыми. Но благодаря совместной работе петербуржцы смогли преодолеть трудности и изменить жизнь в городе.</a:t>
            </a:r>
          </a:p>
          <a:p>
            <a:pPr marL="0" indent="0" algn="ctr">
              <a:buNone/>
            </a:pP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Montserrat" panose="00000500000000000000" pitchFamily="2" charset="-52"/>
              </a:rPr>
              <a:t>Мы решили собрать вместе все важные достижения Петербурга за последние годы</a:t>
            </a:r>
            <a:r>
              <a:rPr lang="ru-RU" b="0" i="0" dirty="0">
                <a:solidFill>
                  <a:srgbClr val="0E233F"/>
                </a:solidFill>
                <a:effectLst/>
                <a:latin typeface="Montserrat" panose="00000500000000000000" pitchFamily="2" charset="-52"/>
              </a:rPr>
              <a:t>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648072"/>
          </a:xfrm>
        </p:spPr>
        <p:txBody>
          <a:bodyPr>
            <a:normAutofit fontScale="90000"/>
          </a:bodyPr>
          <a:lstStyle/>
          <a:p>
            <a:r>
              <a:rPr lang="ru-RU" sz="3100" b="1" i="0" dirty="0">
                <a:effectLst/>
                <a:latin typeface="Montserrat" panose="00000500000000000000" pitchFamily="2" charset="-52"/>
              </a:rPr>
              <a:t>Дорогие петербуржцы!</a:t>
            </a:r>
            <a:br>
              <a:rPr lang="ru-RU" sz="3100" b="1" i="0" dirty="0">
                <a:effectLst/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026" name="Picture 2" descr="Логотип">
            <a:extLst>
              <a:ext uri="{FF2B5EF4-FFF2-40B4-BE49-F238E27FC236}">
                <a16:creationId xmlns:a16="http://schemas.microsoft.com/office/drawing/2014/main" id="{2ED5B305-B726-6902-F5A1-3ED9F19C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" y="163412"/>
            <a:ext cx="1804175" cy="8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B1B8A208-F547-7F77-517F-5F039037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74043"/>
            <a:ext cx="4704184" cy="191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4E26B-CBAF-4B6B-546E-2D839652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7416824" cy="256578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УСКОРЕННОЕ СТРОИТЕЛЬСТВО ЖИЛЬЯ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27,9 КВ М НА ЧЕЛОВЕКА - ЛУЧШАЯ ОБЕСПЕЧЕННОСТЬ СРЕДИ МЕГАПОЛИСОВ СТРАНЫ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DA82A0-E844-F198-EE19-696A66E8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98"/>
            <a:ext cx="3941864" cy="2956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F52DF6E-349E-5C97-38D3-4E976DEA7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35"/>
            <a:ext cx="4553327" cy="3414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C2209-F670-9E2D-1661-125E26B5A9DC}"/>
              </a:ext>
            </a:extLst>
          </p:cNvPr>
          <p:cNvSpPr txBox="1"/>
          <p:nvPr/>
        </p:nvSpPr>
        <p:spPr>
          <a:xfrm>
            <a:off x="3941864" y="1707102"/>
            <a:ext cx="4734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5 лет в городе построили 17 млн. кв. м жилья.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Новые кварталы вводятся сразу со всей необходимой социальной инфраструктурой: школами, детскими садами, поликлиниками.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F3E75-E6D0-FAEB-B696-4AAA43935609}"/>
              </a:ext>
            </a:extLst>
          </p:cNvPr>
          <p:cNvSpPr txBox="1"/>
          <p:nvPr/>
        </p:nvSpPr>
        <p:spPr>
          <a:xfrm>
            <a:off x="323528" y="4753714"/>
            <a:ext cx="4320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Петербурге лучшая обеспеченность жильем среди российских мегаполисов – 27,9 кв. м на человека.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5 лет очередь на улучшение жилищных условий сокращена в 1,5 раза.</a:t>
            </a:r>
          </a:p>
        </p:txBody>
      </p:sp>
    </p:spTree>
    <p:extLst>
      <p:ext uri="{BB962C8B-B14F-4D97-AF65-F5344CB8AC3E}">
        <p14:creationId xmlns:p14="http://schemas.microsoft.com/office/powerpoint/2010/main" val="22422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A57E3-C117-16E7-09E7-D7C21E2B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616618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СВЕТЛЫЙ ГОРОД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153 ТЫСЯЧИ НОВЫХ СВЕТИЛЬНИКОВ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54B3CA1-A350-429F-9E89-2ACD397C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" y="856989"/>
            <a:ext cx="4501175" cy="3375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8B700F5-E245-45B4-A3AC-28E46D49F9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355199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A509C-D016-C7C6-8A9C-F1576FC8118D}"/>
              </a:ext>
            </a:extLst>
          </p:cNvPr>
          <p:cNvSpPr txBox="1"/>
          <p:nvPr/>
        </p:nvSpPr>
        <p:spPr>
          <a:xfrm>
            <a:off x="4644010" y="1052736"/>
            <a:ext cx="44999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Петербург – самый северный мегаполис мира. Половину времени в году он живет при свете фонарей.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5 лет город стал светлее на 20% – благодаря модернизации освещения. Фонари заменили на мощные и энергосберегающие лампы теплого спектра, что важно для здоровья жителей.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74C7C-3B95-1150-A729-5AE2BCAEBD62}"/>
              </a:ext>
            </a:extLst>
          </p:cNvPr>
          <p:cNvSpPr txBox="1"/>
          <p:nvPr/>
        </p:nvSpPr>
        <p:spPr>
          <a:xfrm>
            <a:off x="107504" y="4512250"/>
            <a:ext cx="4464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Освещение города стало уютным и разнообразным, с новыми светящимися скамейками, арт-объектами. новую художественную подсветку получили мосты: Троицкий, Биржевой, Бетанкура, а также 200 памятников и скульптур.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9622C-453F-F125-FE49-DDDD2E8F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ОБНОВЛЕНИЕ ПЕТЕРБУРГСКИХ БИБЛИОТЕК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РЕМОНТ И РЕКОНСТРУКЦИЯ 200 БИБЛИОТЕК</a:t>
            </a:r>
            <a:br>
              <a:rPr lang="ru-RU" sz="2200" b="1" i="0" cap="all" dirty="0">
                <a:effectLst/>
                <a:latin typeface="Montserrat" panose="00000500000000000000" pitchFamily="2" charset="-52"/>
              </a:rPr>
            </a:br>
            <a:endParaRPr lang="ru-RU" sz="22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3485987-ADC9-8418-7E49-C2DC106F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030"/>
            <a:ext cx="4458429" cy="334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9F5E1-4569-29D8-657F-C31B24A66641}"/>
              </a:ext>
            </a:extLst>
          </p:cNvPr>
          <p:cNvSpPr txBox="1"/>
          <p:nvPr/>
        </p:nvSpPr>
        <p:spPr>
          <a:xfrm>
            <a:off x="4458429" y="984175"/>
            <a:ext cx="45931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Петербурге реализуется масштабная программа модернизации  библиотек. Начаты работы в 179 учреждениях, идет оснащение современным оборудованием. Общая стоимость программы – более 1,3 млрд рублей.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Все библиотеки объединяются в единую систему. Координатор – Библиотека имени Маяковского. После обновления это самая современная библиотека России и одна из лучших в мире</a:t>
            </a:r>
            <a:r>
              <a:rPr lang="ru-RU" b="0" i="0" dirty="0">
                <a:solidFill>
                  <a:srgbClr val="231F20"/>
                </a:solidFill>
                <a:effectLst/>
                <a:latin typeface="Golos Text"/>
              </a:rPr>
              <a:t>. 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FD5D954-9E8E-27C5-3DDD-DD51AD6745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216852"/>
            <a:ext cx="3635896" cy="2726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D2C49-48C7-6554-DFCE-DE17ECE3F369}"/>
              </a:ext>
            </a:extLst>
          </p:cNvPr>
          <p:cNvSpPr txBox="1"/>
          <p:nvPr/>
        </p:nvSpPr>
        <p:spPr>
          <a:xfrm>
            <a:off x="75277" y="4123496"/>
            <a:ext cx="53831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Создано уникальное мобильное приложение «Петербургская библиотека». Оно позволяет бронировать книги и заказывать их доставку. В общественных местах устанавливают специальные терминалы, в которых можно получить нужную книгу. Закуплены комплексы самообслуживания, мини-библиотеки, где книги будет выдавать робот. Первый такой комплекс уже установлен.</a:t>
            </a: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Внедрение «Единой карты петербуржца» позволит брать и сдавать книги –  круглосуточно.</a:t>
            </a: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Число пользователей библиотек в Петербурге – более 1 млн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5451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0DC9F-2128-34F2-15D7-5212B153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760634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ФОНТАНЫ ПЕТЕРБУРГА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ВОССТАНОВЛЕНО 64 ФОНТАНА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74A5D92-2D01-7AB5-5A0E-0E9413BE6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8AFB9F52-3BBC-3D5A-D696-7219BC7E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59" y="378904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7EE23F-1134-3F0E-BFDA-B59DCB3B65EF}"/>
              </a:ext>
            </a:extLst>
          </p:cNvPr>
          <p:cNvSpPr txBox="1"/>
          <p:nvPr/>
        </p:nvSpPr>
        <p:spPr>
          <a:xfrm>
            <a:off x="4211960" y="1962801"/>
            <a:ext cx="39239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 2019 году начата программа по восстановлению петербургских фонтанов. За 5 лет восстановлено и построено 64 фонтана – как больших, знаковых, так и во дворах и скверах.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EBE95-2DF9-900B-F2A6-E0D077CCB7DA}"/>
              </a:ext>
            </a:extLst>
          </p:cNvPr>
          <p:cNvSpPr txBox="1"/>
          <p:nvPr/>
        </p:nvSpPr>
        <p:spPr>
          <a:xfrm>
            <a:off x="179512" y="5657671"/>
            <a:ext cx="489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Новый архитектурный объект, открытый в исторической части города, – фонтанный комплекс Петр Первый на Университетской набережной.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13358-DA3C-CA59-9D3F-B9F7491CC962}"/>
              </a:ext>
            </a:extLst>
          </p:cNvPr>
          <p:cNvSpPr txBox="1"/>
          <p:nvPr/>
        </p:nvSpPr>
        <p:spPr>
          <a:xfrm>
            <a:off x="193915" y="4265617"/>
            <a:ext cx="48821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Среди них фонтан «Слава» в Московском парке Победы, комплекс перед Российской национальной библиотекой, исторический фонтан в саду Сан-Галли и фонтан в </a:t>
            </a:r>
            <a:r>
              <a:rPr lang="ru-RU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Любашинском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 саду.</a:t>
            </a:r>
          </a:p>
        </p:txBody>
      </p:sp>
    </p:spTree>
    <p:extLst>
      <p:ext uri="{BB962C8B-B14F-4D97-AF65-F5344CB8AC3E}">
        <p14:creationId xmlns:p14="http://schemas.microsoft.com/office/powerpoint/2010/main" val="21284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7929B-C4B5-C274-5AAE-830A46D2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63311"/>
            <a:ext cx="6912768" cy="400594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СОВРЕМЕННЫЕ ПОЛИКЛИНИКИ</a:t>
            </a:r>
            <a:b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7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150 ОБНОВЛЕНО, 14 ПОСТРОЕНО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6B29B8-61E9-8435-67B0-918B2684F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3" y="805001"/>
            <a:ext cx="3829809" cy="287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91ADC3D-FC96-67A5-80B3-560C6C44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88" y="3475814"/>
            <a:ext cx="4234406" cy="317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26336-6BA3-75A1-5FA6-86B0AE5CB77C}"/>
              </a:ext>
            </a:extLst>
          </p:cNvPr>
          <p:cNvSpPr txBox="1"/>
          <p:nvPr/>
        </p:nvSpPr>
        <p:spPr>
          <a:xfrm>
            <a:off x="3941192" y="1046645"/>
            <a:ext cx="49685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За 5 лет в Петербурге построено 52 новых медицинских учреждения, в том числе 14 детских и взрослых поликлиник. Сеть кабинетов врачей, амбулаторий и поликлиник выросла в полтора раза.</a:t>
            </a:r>
          </a:p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Началась программа обновления первичного звена: модернизировано 150 поликлиник, закуплено современное оборудование.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CEDE9-1549-EB89-4922-D7CEA347B30A}"/>
              </a:ext>
            </a:extLst>
          </p:cNvPr>
          <p:cNvSpPr txBox="1"/>
          <p:nvPr/>
        </p:nvSpPr>
        <p:spPr>
          <a:xfrm>
            <a:off x="162703" y="3677358"/>
            <a:ext cx="48311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Все детские и 85% взрослых поликлиник переведены на бережливый формат.</a:t>
            </a:r>
          </a:p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Чтобы петербуржцы могли в удобное время пройти диспансеризацию, часы работы поликлиник увеличены по вечерам и в субботние дни. Благодаря этому профилактические мероприятия в 2023 году прошли 2,7 млн человек - вдвое больше, чем 5 лет назад.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985CD-988B-9656-7B58-B3F7FA936B03}"/>
              </a:ext>
            </a:extLst>
          </p:cNvPr>
          <p:cNvSpPr txBox="1"/>
          <p:nvPr/>
        </p:nvSpPr>
        <p:spPr>
          <a:xfrm>
            <a:off x="162702" y="6227327"/>
            <a:ext cx="5489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А вы заметили, как изменилась ваша поликлиника? Или у вас рядом построили новую? 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4F83-C53C-990F-14CC-D989E823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60" cy="1552722"/>
          </a:xfrm>
        </p:spPr>
        <p:txBody>
          <a:bodyPr>
            <a:normAutofit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НОВЫЕ ШКОЛЫ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106 СОВРЕМЕННЫХ ШКОЛ ЗА 5 ЛЕТ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E4A608-943E-824D-9A15-F98D8644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124744"/>
            <a:ext cx="4644008" cy="3284984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u-RU" sz="2900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В 2019 году Петербургу не хватало 100 школ. Особенно остро вопрос стоял в новых кварталах, куда переехали сотни тысяч горожан.</a:t>
            </a:r>
          </a:p>
          <a:p>
            <a:pPr marL="0" indent="0" algn="l">
              <a:buNone/>
            </a:pPr>
            <a:r>
              <a:rPr lang="ru-RU" sz="2900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Город ввел жесткое правило: разрешение на строительство жилья дается застройщику только при условии возведения социальной инфраструктуры.</a:t>
            </a:r>
          </a:p>
          <a:p>
            <a:pPr marL="0" indent="0" algn="l">
              <a:buNone/>
            </a:pPr>
            <a:r>
              <a:rPr lang="ru-RU" sz="2900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Это позволило ввести за 5 лет 106 новых школ на 82 тысячи мест. Темпы строительства  социальных объектов стали самыми высокими в истории Петербурга.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DB235E-2547-002B-F380-4316A157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47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01428-7731-3743-9E63-ED5F660FC211}"/>
              </a:ext>
            </a:extLst>
          </p:cNvPr>
          <p:cNvSpPr txBox="1"/>
          <p:nvPr/>
        </p:nvSpPr>
        <p:spPr>
          <a:xfrm>
            <a:off x="48876" y="4297743"/>
            <a:ext cx="4730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У каждой новой школы - два бассейна, большое спортивное ядро, танцевальные и театральные залы.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DB73A-829F-7E9E-13D5-4129C73A04C6}"/>
              </a:ext>
            </a:extLst>
          </p:cNvPr>
          <p:cNvSpPr txBox="1"/>
          <p:nvPr/>
        </p:nvSpPr>
        <p:spPr>
          <a:xfrm>
            <a:off x="251520" y="5192566"/>
            <a:ext cx="4032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До конца 2024 года дефицит школ будет полностью закрыт. И по решению губернатора начинается большая программа обновления школ советской постройки.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77B732-04DB-3D1B-F6BE-5ACC3E0C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14" y="4005064"/>
            <a:ext cx="3714918" cy="2786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00533-58F4-933D-2CB0-77D3AEF4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364110"/>
            <a:ext cx="6912768" cy="10486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СОВРЕМЕННЫЕ ЛАБОРАТОРИИ В КАЖДОЙ ШКОЛЕ</a:t>
            </a:r>
            <a:br>
              <a:rPr lang="ru-RU" sz="22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600 ШКОЛ ОСНАЩЕНЫ НОВЫМИ ЛАБОРАТОРИЯМИ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r>
              <a:rPr lang="ru-RU" sz="2000" b="0" i="0" dirty="0">
                <a:solidFill>
                  <a:srgbClr val="231F20"/>
                </a:solidFill>
                <a:effectLst/>
                <a:latin typeface="Golos Text"/>
              </a:rPr>
              <a:t>оснащены 170 школ.</a:t>
            </a:r>
            <a:br>
              <a:rPr lang="ru-RU" sz="2000" b="0" i="0" dirty="0">
                <a:solidFill>
                  <a:srgbClr val="231F20"/>
                </a:solidFill>
                <a:effectLst/>
                <a:latin typeface="Golos Text"/>
              </a:rPr>
            </a:br>
            <a:endParaRPr lang="ru-RU" sz="2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FB1D2B-90F9-71A2-F4FB-A1A93769D6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69"/>
            <a:ext cx="3700397" cy="277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BDA90E0-6CC5-D1E2-3F5C-9B9B1B51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71" y="3848676"/>
            <a:ext cx="3988429" cy="299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227F0-038F-FD51-4E36-09E24C151D5B}"/>
              </a:ext>
            </a:extLst>
          </p:cNvPr>
          <p:cNvSpPr txBox="1"/>
          <p:nvPr/>
        </p:nvSpPr>
        <p:spPr>
          <a:xfrm>
            <a:off x="3700397" y="1052969"/>
            <a:ext cx="5383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Чтобы обеспечить технологическую независимость страны, нужны специалисты высокой квалификации. Их подготовка начинается еще в школе.</a:t>
            </a:r>
            <a:br>
              <a:rPr lang="ru-RU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</a:br>
            <a:r>
              <a:rPr lang="ru-RU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По решению городского правительства на протяжении трех последних лет в школах создаются лаборатории генетики, робототехники, фармацевтики, аддитивных технологий и других востребованных направлений. Современным оборудованием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2AEF7-4B9E-171F-ED15-A3358296BC6C}"/>
              </a:ext>
            </a:extLst>
          </p:cNvPr>
          <p:cNvSpPr txBox="1"/>
          <p:nvPr/>
        </p:nvSpPr>
        <p:spPr>
          <a:xfrm>
            <a:off x="323528" y="4062404"/>
            <a:ext cx="4680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Занятия в новых лабораториях учителям помогают вести  специалисты из партнерских вузов,  предприятий и научных центров города. </a:t>
            </a:r>
          </a:p>
          <a:p>
            <a:pPr algn="just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Еще в 430 школ закуплено оборудование для практических экспериментов по естественно-научным предметам - физике, химии и биологии.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27782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39BC4-628C-508F-F74E-3D6BB7B0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201" y="332656"/>
            <a:ext cx="6912768" cy="1048666"/>
          </a:xfrm>
        </p:spPr>
        <p:txBody>
          <a:bodyPr>
            <a:normAutofit fontScale="90000"/>
          </a:bodyPr>
          <a:lstStyle/>
          <a:p>
            <a:r>
              <a:rPr lang="ru-RU" sz="31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НОВЫЕ ДЕТСКИЕ САДЫ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220 ДЕТСКИХ САДОВ ЗА 5 ЛЕТ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CCAE97-0823-34F7-C41D-A9DDEECAE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884057"/>
            <a:ext cx="4612333" cy="3459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9EA4F6A-6040-F08E-4B02-49EEDD8F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99" y="3256383"/>
            <a:ext cx="4802155" cy="3601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38FEB0-006E-0AF4-1252-CD3DC81A679F}"/>
              </a:ext>
            </a:extLst>
          </p:cNvPr>
          <p:cNvSpPr txBox="1"/>
          <p:nvPr/>
        </p:nvSpPr>
        <p:spPr>
          <a:xfrm>
            <a:off x="4716016" y="980728"/>
            <a:ext cx="41044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В 2019 году городу не доставало 200 детских садов. Как и в случае со школами, самый острый дефицит испытывали новые микрорайоны.</a:t>
            </a:r>
          </a:p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За 5 лет построено 220 новых детских садов на 37 тысяч мест. </a:t>
            </a:r>
          </a:p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Новые детские сады строятся по современным стандартам.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1B366-71A8-55AC-2AF5-B4544B0B4A54}"/>
              </a:ext>
            </a:extLst>
          </p:cNvPr>
          <p:cNvSpPr txBox="1"/>
          <p:nvPr/>
        </p:nvSpPr>
        <p:spPr>
          <a:xfrm>
            <a:off x="218769" y="4432773"/>
            <a:ext cx="41361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В каждом обязательно есть бассейн и все условия для занятий спортом, игр на свежем воздухе. Обустроены соляные пещеры.</a:t>
            </a:r>
          </a:p>
          <a:p>
            <a:pPr algn="just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Golos Text"/>
              </a:rPr>
              <a:t>С 1 сентября 2024 года по решению губернатора посещение городских детских садов будет бесплатным для всех детей.</a:t>
            </a:r>
          </a:p>
        </p:txBody>
      </p:sp>
    </p:spTree>
    <p:extLst>
      <p:ext uri="{BB962C8B-B14F-4D97-AF65-F5344CB8AC3E}">
        <p14:creationId xmlns:p14="http://schemas.microsoft.com/office/powerpoint/2010/main" val="39193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A761A-7412-8C6F-E6DE-46DD86F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47260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latin typeface="Roboto Condensed" panose="02000000000000000000" pitchFamily="2" charset="0"/>
              </a:rPr>
              <a:t>МНОГОДЕТНЫЙ ПЕТЕРБУРГ</a:t>
            </a:r>
            <a:br>
              <a:rPr lang="ru-RU" b="1" i="0" cap="all" dirty="0">
                <a:effectLst/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latin typeface="Montserrat" panose="00000500000000000000" pitchFamily="2" charset="-52"/>
              </a:rPr>
              <a:t>В 3 РАЗА УМЕНЬШИЛАСЬ ОЧЕРЕДЬ НА ЖИЛЬЕ ДЛЯ МНОГОДЕТНЫХ СЕМЕЙ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6E9F150-C7BB-A7EA-81B5-9F05A0F6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017762" cy="301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E737BFF-00F6-DFD3-32C4-7DADB5267E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26" y="3698776"/>
            <a:ext cx="4321568" cy="324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E608B-87E6-E255-6EBF-C01AEFA2390F}"/>
              </a:ext>
            </a:extLst>
          </p:cNvPr>
          <p:cNvSpPr txBox="1"/>
          <p:nvPr/>
        </p:nvSpPr>
        <p:spPr>
          <a:xfrm>
            <a:off x="4139952" y="1165298"/>
            <a:ext cx="49685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55 тысяч петербургских семей - многодетные. Их количество за пять лет выросло на треть.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Меры поддержки семьям с детьми постоянно расширяются.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Очередь на жилье для многодетных семей за 5 лет уменьшилась в три раза - с 6 до 2 тысяч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.</a:t>
            </a:r>
            <a:endParaRPr lang="ru-RU" b="1" i="0" dirty="0">
              <a:solidFill>
                <a:schemeClr val="accent1">
                  <a:lumMod val="50000"/>
                </a:schemeClr>
              </a:solidFill>
              <a:effectLst/>
              <a:latin typeface="Golos Text"/>
            </a:endParaRP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Размер материнского капитала в Петербурге - 204 тысячи рублей. В 2024 году по поручению губернатора программа будет расширена.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C7DD8-7438-30EC-967C-736300388D71}"/>
              </a:ext>
            </a:extLst>
          </p:cNvPr>
          <p:cNvSpPr txBox="1"/>
          <p:nvPr/>
        </p:nvSpPr>
        <p:spPr>
          <a:xfrm>
            <a:off x="97098" y="4057233"/>
            <a:ext cx="48120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Если до сих пор петербургский маткапитал выдавался единоразово при рождении третьего ребенка, то теперь он будет предоставляться и на всех последующих детей.</a:t>
            </a: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 2020 года для семей, воспитывающих двух и более детей, родившихся одновременно, предоставляется бесплатная уникальная услуга «социальная няня».</a:t>
            </a: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С 1 августа 2024 года каждая семья при рождении ребенка будет получать подарочный набор от города.</a:t>
            </a:r>
          </a:p>
        </p:txBody>
      </p:sp>
    </p:spTree>
    <p:extLst>
      <p:ext uri="{BB962C8B-B14F-4D97-AF65-F5344CB8AC3E}">
        <p14:creationId xmlns:p14="http://schemas.microsoft.com/office/powerpoint/2010/main" val="7866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B34EA-BCF8-E780-A2FA-45AB67BA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47260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СПОРТ В КАЖДЫЙ ДВОР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БОЛЕЕ 1500 СПОРТИВНЫХ ОБЪЕКТОВ ОТКРЫТО ЗА 5 ЛЕТ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579810-6673-85BA-06CB-F6633F2C3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957"/>
            <a:ext cx="4067944" cy="3050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DD2F0-4A42-4A86-260D-66F50042D8AF}"/>
              </a:ext>
            </a:extLst>
          </p:cNvPr>
          <p:cNvSpPr txBox="1"/>
          <p:nvPr/>
        </p:nvSpPr>
        <p:spPr>
          <a:xfrm>
            <a:off x="4067945" y="1259884"/>
            <a:ext cx="48070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Петербург создает условия для массового спорта. Сегодня обеспеченность жителей сооружениями для физкультуры и спорта – самая высокая в истории города.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За 5 лет построено 1500 спортивных объектов – спортплощадок, тренажеров, стадионов и игровых полей. 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B481AC7-C0A6-DCA2-0D26-8BEA6B77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76" y="3288432"/>
            <a:ext cx="4807096" cy="360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09CEFD-AC68-71FE-5554-022B8A4442BD}"/>
              </a:ext>
            </a:extLst>
          </p:cNvPr>
          <p:cNvSpPr txBox="1"/>
          <p:nvPr/>
        </p:nvSpPr>
        <p:spPr>
          <a:xfrm>
            <a:off x="165213" y="4426756"/>
            <a:ext cx="40610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Открыты 4 крытых катка, Центр баскетбола во Фрунзенском районе, Центр адаптивных видов спорта в Приморском районе.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Лиги дворового спорта развивают футбол, баскетбол, волейбол и хоккей.</a:t>
            </a:r>
          </a:p>
        </p:txBody>
      </p:sp>
    </p:spTree>
    <p:extLst>
      <p:ext uri="{BB962C8B-B14F-4D97-AF65-F5344CB8AC3E}">
        <p14:creationId xmlns:p14="http://schemas.microsoft.com/office/powerpoint/2010/main" val="18022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D1B11-D64C-4A91-003E-03B8732F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6912768" cy="472602"/>
          </a:xfrm>
        </p:spPr>
        <p:txBody>
          <a:bodyPr>
            <a:normAutofit fontScale="90000"/>
          </a:bodyPr>
          <a:lstStyle/>
          <a:p>
            <a:r>
              <a:rPr lang="ru-RU" sz="2700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  <a:t>СКА АРЕНА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Roboto Condensed" panose="02000000000000000000" pitchFamily="2" charset="0"/>
              </a:rPr>
            </a:br>
            <a:r>
              <a:rPr lang="ru-RU" sz="2200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  <a:t>САМАЯ БОЛЬШАЯ ЛЕДОВАЯ АРЕНА В МИРЕ</a:t>
            </a:r>
            <a:br>
              <a:rPr lang="ru-RU" b="1" i="0" cap="all" dirty="0">
                <a:effectLst/>
                <a:highlight>
                  <a:srgbClr val="EEF1F6"/>
                </a:highlight>
                <a:latin typeface="Montserrat" panose="00000500000000000000" pitchFamily="2" charset="-52"/>
              </a:rPr>
            </a:br>
            <a:endParaRPr lang="ru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178BB36-13F5-BAEF-8E0F-6714F33C6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6"/>
          <a:stretch/>
        </p:blipFill>
        <p:spPr bwMode="auto">
          <a:xfrm>
            <a:off x="0" y="1052736"/>
            <a:ext cx="4394673" cy="2558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61224561-B6FE-A2D9-21F9-1852CB97F3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0041"/>
            <a:ext cx="4586197" cy="3439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AB2ED-01D4-8FF0-778A-379FEBB61522}"/>
              </a:ext>
            </a:extLst>
          </p:cNvPr>
          <p:cNvSpPr txBox="1"/>
          <p:nvPr/>
        </p:nvSpPr>
        <p:spPr>
          <a:xfrm>
            <a:off x="4499994" y="1268760"/>
            <a:ext cx="4466680" cy="238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«СКА Арена» построена в рекордно короткие сроки и открыта в ноябре 2023 года.</a:t>
            </a:r>
          </a:p>
          <a:p>
            <a:pPr algn="l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Это самая большая ледовая арена в мире. Ледовый дворец рассчитан на посещение 21,5 тысячи человек на хоккейных мероприятиях и до 23 тысяч человек на концертах.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5206B-C03B-997C-7681-494F631F3AAC}"/>
              </a:ext>
            </a:extLst>
          </p:cNvPr>
          <p:cNvSpPr txBox="1"/>
          <p:nvPr/>
        </p:nvSpPr>
        <p:spPr>
          <a:xfrm>
            <a:off x="105321" y="3649092"/>
            <a:ext cx="44666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Входящие в состав комплекса ледовые арены меньшего размера, спортивные залы и 25-метровый плавательный бассейн дают возможность проводить соревнования по  20 видам спорта.</a:t>
            </a:r>
          </a:p>
          <a:p>
            <a:pPr algn="just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  <a:latin typeface="Golos Text"/>
              </a:rPr>
              <a:t>Вокруг «СКА Арена» на площади более 12 гектар создано комфортное общественное пространство. Оно используется под досуговые и физкультурные мероприятия для жителей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3016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883c6b4d243bf5643837b3fc1a88b91de853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2182</Words>
  <Application>Microsoft Office PowerPoint</Application>
  <PresentationFormat>Экран (4:3)</PresentationFormat>
  <Paragraphs>116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Golos Text</vt:lpstr>
      <vt:lpstr>Montserrat</vt:lpstr>
      <vt:lpstr>Roboto Condensed</vt:lpstr>
      <vt:lpstr>Тема Office</vt:lpstr>
      <vt:lpstr>2019-2024</vt:lpstr>
      <vt:lpstr>Дорогие петербуржцы! </vt:lpstr>
      <vt:lpstr>СОВРЕМЕННЫЕ ПОЛИКЛИНИКИ 150 ОБНОВЛЕНО, 14 ПОСТРОЕНО </vt:lpstr>
      <vt:lpstr>НОВЫЕ ШКОЛЫ 106 СОВРЕМЕННЫХ ШКОЛ ЗА 5 ЛЕТ </vt:lpstr>
      <vt:lpstr>СОВРЕМЕННЫЕ ЛАБОРАТОРИИ В КАЖДОЙ ШКОЛЕ 600 ШКОЛ ОСНАЩЕНЫ НОВЫМИ ЛАБОРАТОРИЯМИ оснащены 170 школ. </vt:lpstr>
      <vt:lpstr>НОВЫЕ ДЕТСКИЕ САДЫ 220 ДЕТСКИХ САДОВ ЗА 5 ЛЕТ </vt:lpstr>
      <vt:lpstr>МНОГОДЕТНЫЙ ПЕТЕРБУРГ В 3 РАЗА УМЕНЬШИЛАСЬ ОЧЕРЕДЬ НА ЖИЛЬЕ ДЛЯ МНОГОДЕТНЫХ СЕМЕЙ </vt:lpstr>
      <vt:lpstr>СПОРТ В КАЖДЫЙ ДВОР БОЛЕЕ 1500 СПОРТИВНЫХ ОБЪЕКТОВ ОТКРЫТО ЗА 5 ЛЕТ </vt:lpstr>
      <vt:lpstr>СКА АРЕНА САМАЯ БОЛЬШАЯ ЛЕДОВАЯ АРЕНА В МИРЕ </vt:lpstr>
      <vt:lpstr>НОВЫЕ ГОСПИТАЛИ И БОЛЬНИЦЫ 130 ТЫСЯЧ СЛОЖНЫХ ОПЕРАЦИЙ В ГОД </vt:lpstr>
      <vt:lpstr>НОВЫЕ МАШИНЫ СКОРОЙ ПОМОЩИ 500 НОВЫХ МАШИН </vt:lpstr>
      <vt:lpstr>СОЦИАЛЬНАЯ ПОДДЕРЖКА - ВСЕМ НУЖДАЮЩИМСЯ НА 62% ВЫРОС ОБЪЕМ СОЦИАЛЬНЫХ ВЫПЛАТ </vt:lpstr>
      <vt:lpstr>СЛУЖБА СОЦИАЛЬНЫХ УЧАСТКОВЫХ 450 ТЫСЯЧ ИНДИВИДУАЛЬНЫХ ПРОГРАММ ПОМОЩИ </vt:lpstr>
      <vt:lpstr>В КРУПНЫХ ТОРГОВЫХ КОМПЛЕКСАХ ПЕТЕРБУРГА ОРГАНИЗУЮТ ПОСТОЯННЫЕ ЦЕНТРЫ МЕДИЦИНСКОЙ ДИАГНОСТИКИ </vt:lpstr>
      <vt:lpstr>НОВЫЙ ОБЩЕСТВЕННЫЙ ТРАНСПОРТ БОЛЕЕ 4,5 ТЫСЯЧ НОВЫХ АВТОБУСОВ, ТРАМВАЕВ, ТРОЛЛЕЙБУСОВ </vt:lpstr>
      <vt:lpstr>СКОРОСТНЫЕ ТРАМВАИ ПЕТЕРБУРГА </vt:lpstr>
      <vt:lpstr>пригородные ЭЛЕКТРИЧКИ ВСЕМ ПЕНСИОНЕРАМ ПЕТЕРБУРГА – БЕСПЛАТНЫЙ ПРОЕЗД </vt:lpstr>
      <vt:lpstr>НОВЫЙ ПАРК РЯДОМ С ДОМОМ 226 НОВЫХ ОБЩЕСТВЕННЫХ ПРОСТРАНСТВ </vt:lpstr>
      <vt:lpstr>ОТДЫХ У ВОДЫ В ЧЕРТЕ ГОРОДА 40 КМ БЛАГОУСТРОЕННЫХ БЕРЕГОВЫХ ЛИНИЙ </vt:lpstr>
      <vt:lpstr>УСКОРЕННОЕ СТРОИТЕЛЬСТВО ЖИЛЬЯ 27,9 КВ М НА ЧЕЛОВЕКА - ЛУЧШАЯ ОБЕСПЕЧЕННОСТЬ СРЕДИ МЕГАПОЛИСОВ СТРАНЫ </vt:lpstr>
      <vt:lpstr>СВЕТЛЫЙ ГОРОД 153 ТЫСЯЧИ НОВЫХ СВЕТИЛЬНИКОВ </vt:lpstr>
      <vt:lpstr>ОБНОВЛЕНИЕ ПЕТЕРБУРГСКИХ БИБЛИОТЕК РЕМОНТ И РЕКОНСТРУКЦИЯ 200 БИБЛИОТЕК </vt:lpstr>
      <vt:lpstr>ФОНТАНЫ ПЕТЕРБУРГА ВОССТАНОВЛЕНО 64 ФОНТАНА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синий</dc:title>
  <dc:creator>obstinate</dc:creator>
  <dc:description>Шаблон презентации с сайта https://presentation-creation.ru/</dc:description>
  <cp:lastModifiedBy>Невского Детский Сад</cp:lastModifiedBy>
  <cp:revision>837</cp:revision>
  <dcterms:created xsi:type="dcterms:W3CDTF">2018-02-25T09:09:03Z</dcterms:created>
  <dcterms:modified xsi:type="dcterms:W3CDTF">2024-08-30T09:35:56Z</dcterms:modified>
</cp:coreProperties>
</file>