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98" r:id="rId3"/>
    <p:sldId id="258" r:id="rId4"/>
    <p:sldId id="260" r:id="rId5"/>
    <p:sldId id="301" r:id="rId6"/>
    <p:sldId id="302" r:id="rId7"/>
    <p:sldId id="297" r:id="rId8"/>
    <p:sldId id="286" r:id="rId9"/>
    <p:sldId id="303" r:id="rId10"/>
    <p:sldId id="300" r:id="rId11"/>
    <p:sldId id="266" r:id="rId12"/>
    <p:sldId id="265" r:id="rId13"/>
    <p:sldId id="305" r:id="rId14"/>
    <p:sldId id="306" r:id="rId15"/>
    <p:sldId id="284" r:id="rId16"/>
    <p:sldId id="304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1304" autoAdjust="0"/>
  </p:normalViewPr>
  <p:slideViewPr>
    <p:cSldViewPr snapToGrid="0">
      <p:cViewPr varScale="1">
        <p:scale>
          <a:sx n="104" d="100"/>
          <a:sy n="104" d="100"/>
        </p:scale>
        <p:origin x="16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3940-5195-4A8A-BE31-864C98104B83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FC52-A090-4CAF-AFF1-ACD8066DEA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52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06FC52-A090-4CAF-AFF1-ACD8066DEA4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505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bg1">
                <a:lumMod val="9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17.11.2025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963176" y="1335505"/>
            <a:ext cx="45719" cy="55399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Изображение выглядит как человек, мальчик, мультфильм, Мультфильм">
            <a:extLst>
              <a:ext uri="{FF2B5EF4-FFF2-40B4-BE49-F238E27FC236}">
                <a16:creationId xmlns:a16="http://schemas.microsoft.com/office/drawing/2014/main" id="{78F56C0F-83A5-8FD5-792B-A0FA24AC9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525"/>
            <a:ext cx="9143999" cy="68484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516E6F-213D-522A-61B4-A42CCB0A3CA6}"/>
              </a:ext>
            </a:extLst>
          </p:cNvPr>
          <p:cNvSpPr txBox="1"/>
          <p:nvPr/>
        </p:nvSpPr>
        <p:spPr>
          <a:xfrm>
            <a:off x="792279" y="1143000"/>
            <a:ext cx="755944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активности первой младшей</a:t>
            </a:r>
          </a:p>
          <a:p>
            <a:pPr algn="ctr"/>
            <a:r>
              <a:rPr lang="ru-RU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группы «Звёздочка»</a:t>
            </a: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ребенок, начинающий ходить, одежда, в помещении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8654255-303F-14E9-54D4-677D4D576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34815" r="4167" b="8704"/>
          <a:stretch>
            <a:fillRect/>
          </a:stretch>
        </p:blipFill>
        <p:spPr>
          <a:xfrm>
            <a:off x="154237" y="303769"/>
            <a:ext cx="5676484" cy="26035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ческое лицо, в помещении, человек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D6BC105-5615-FFDB-1E9D-442EBF9EE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7" r="23413"/>
          <a:stretch>
            <a:fillRect/>
          </a:stretch>
        </p:blipFill>
        <p:spPr>
          <a:xfrm>
            <a:off x="154237" y="3035300"/>
            <a:ext cx="3048583" cy="36957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 помещении, ребенок, начинающий ходить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28E2CCE-D747-C73D-A3AC-343C3DAF5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7" t="7407" r="18888"/>
          <a:stretch>
            <a:fillRect/>
          </a:stretch>
        </p:blipFill>
        <p:spPr>
          <a:xfrm>
            <a:off x="6877880" y="2957911"/>
            <a:ext cx="2111883" cy="385380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Человеческое лицо, одежд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FA5370E-9AE0-8E3C-232F-36EBC59B81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8889" r="6595"/>
          <a:stretch>
            <a:fillRect/>
          </a:stretch>
        </p:blipFill>
        <p:spPr>
          <a:xfrm>
            <a:off x="3530524" y="2959615"/>
            <a:ext cx="2821106" cy="3847069"/>
          </a:xfrm>
          <a:prstGeom prst="rect">
            <a:avLst/>
          </a:prstGeom>
        </p:spPr>
      </p:pic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154D59E4-19E3-ADE2-1E04-E2AE5C8DDBA3}"/>
              </a:ext>
            </a:extLst>
          </p:cNvPr>
          <p:cNvSpPr/>
          <p:nvPr/>
        </p:nvSpPr>
        <p:spPr>
          <a:xfrm rot="21037604">
            <a:off x="6351630" y="46287"/>
            <a:ext cx="2111884" cy="266948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EFA276CC-D905-8541-DA5E-6023376ECAAE}"/>
              </a:ext>
            </a:extLst>
          </p:cNvPr>
          <p:cNvSpPr/>
          <p:nvPr/>
        </p:nvSpPr>
        <p:spPr>
          <a:xfrm rot="1441630">
            <a:off x="7643492" y="1166379"/>
            <a:ext cx="1498600" cy="1828800"/>
          </a:xfrm>
          <a:custGeom>
            <a:avLst/>
            <a:gdLst>
              <a:gd name="connsiteX0" fmla="*/ 0 w 1498600"/>
              <a:gd name="connsiteY0" fmla="*/ 1727200 h 1828800"/>
              <a:gd name="connsiteX1" fmla="*/ 203200 w 1498600"/>
              <a:gd name="connsiteY1" fmla="*/ 1803400 h 1828800"/>
              <a:gd name="connsiteX2" fmla="*/ 279400 w 1498600"/>
              <a:gd name="connsiteY2" fmla="*/ 1778000 h 1828800"/>
              <a:gd name="connsiteX3" fmla="*/ 406400 w 1498600"/>
              <a:gd name="connsiteY3" fmla="*/ 1689100 h 1828800"/>
              <a:gd name="connsiteX4" fmla="*/ 419100 w 1498600"/>
              <a:gd name="connsiteY4" fmla="*/ 1562100 h 1828800"/>
              <a:gd name="connsiteX5" fmla="*/ 368300 w 1498600"/>
              <a:gd name="connsiteY5" fmla="*/ 1587500 h 1828800"/>
              <a:gd name="connsiteX6" fmla="*/ 355600 w 1498600"/>
              <a:gd name="connsiteY6" fmla="*/ 1625600 h 1828800"/>
              <a:gd name="connsiteX7" fmla="*/ 381000 w 1498600"/>
              <a:gd name="connsiteY7" fmla="*/ 1727200 h 1828800"/>
              <a:gd name="connsiteX8" fmla="*/ 431800 w 1498600"/>
              <a:gd name="connsiteY8" fmla="*/ 1765300 h 1828800"/>
              <a:gd name="connsiteX9" fmla="*/ 571500 w 1498600"/>
              <a:gd name="connsiteY9" fmla="*/ 1828800 h 1828800"/>
              <a:gd name="connsiteX10" fmla="*/ 711200 w 1498600"/>
              <a:gd name="connsiteY10" fmla="*/ 1765300 h 1828800"/>
              <a:gd name="connsiteX11" fmla="*/ 723900 w 1498600"/>
              <a:gd name="connsiteY11" fmla="*/ 1714500 h 1828800"/>
              <a:gd name="connsiteX12" fmla="*/ 762000 w 1498600"/>
              <a:gd name="connsiteY12" fmla="*/ 1663700 h 1828800"/>
              <a:gd name="connsiteX13" fmla="*/ 749300 w 1498600"/>
              <a:gd name="connsiteY13" fmla="*/ 1536700 h 1828800"/>
              <a:gd name="connsiteX14" fmla="*/ 723900 w 1498600"/>
              <a:gd name="connsiteY14" fmla="*/ 1574800 h 1828800"/>
              <a:gd name="connsiteX15" fmla="*/ 774700 w 1498600"/>
              <a:gd name="connsiteY15" fmla="*/ 1714500 h 1828800"/>
              <a:gd name="connsiteX16" fmla="*/ 977900 w 1498600"/>
              <a:gd name="connsiteY16" fmla="*/ 1790700 h 1828800"/>
              <a:gd name="connsiteX17" fmla="*/ 1028700 w 1498600"/>
              <a:gd name="connsiteY17" fmla="*/ 1727200 h 1828800"/>
              <a:gd name="connsiteX18" fmla="*/ 1054100 w 1498600"/>
              <a:gd name="connsiteY18" fmla="*/ 1676400 h 1828800"/>
              <a:gd name="connsiteX19" fmla="*/ 1092200 w 1498600"/>
              <a:gd name="connsiteY19" fmla="*/ 1612900 h 1828800"/>
              <a:gd name="connsiteX20" fmla="*/ 1181100 w 1498600"/>
              <a:gd name="connsiteY20" fmla="*/ 1473200 h 1828800"/>
              <a:gd name="connsiteX21" fmla="*/ 1181100 w 1498600"/>
              <a:gd name="connsiteY21" fmla="*/ 1257300 h 1828800"/>
              <a:gd name="connsiteX22" fmla="*/ 1130300 w 1498600"/>
              <a:gd name="connsiteY22" fmla="*/ 1193800 h 1828800"/>
              <a:gd name="connsiteX23" fmla="*/ 977900 w 1498600"/>
              <a:gd name="connsiteY23" fmla="*/ 1092200 h 1828800"/>
              <a:gd name="connsiteX24" fmla="*/ 901700 w 1498600"/>
              <a:gd name="connsiteY24" fmla="*/ 1104900 h 1828800"/>
              <a:gd name="connsiteX25" fmla="*/ 990600 w 1498600"/>
              <a:gd name="connsiteY25" fmla="*/ 1219200 h 1828800"/>
              <a:gd name="connsiteX26" fmla="*/ 1079500 w 1498600"/>
              <a:gd name="connsiteY26" fmla="*/ 1206500 h 1828800"/>
              <a:gd name="connsiteX27" fmla="*/ 1092200 w 1498600"/>
              <a:gd name="connsiteY27" fmla="*/ 1155700 h 1828800"/>
              <a:gd name="connsiteX28" fmla="*/ 1041400 w 1498600"/>
              <a:gd name="connsiteY28" fmla="*/ 1016000 h 1828800"/>
              <a:gd name="connsiteX29" fmla="*/ 952500 w 1498600"/>
              <a:gd name="connsiteY29" fmla="*/ 863600 h 1828800"/>
              <a:gd name="connsiteX30" fmla="*/ 863600 w 1498600"/>
              <a:gd name="connsiteY30" fmla="*/ 749300 h 1828800"/>
              <a:gd name="connsiteX31" fmla="*/ 838200 w 1498600"/>
              <a:gd name="connsiteY31" fmla="*/ 609600 h 1828800"/>
              <a:gd name="connsiteX32" fmla="*/ 901700 w 1498600"/>
              <a:gd name="connsiteY32" fmla="*/ 469900 h 1828800"/>
              <a:gd name="connsiteX33" fmla="*/ 965200 w 1498600"/>
              <a:gd name="connsiteY33" fmla="*/ 393700 h 1828800"/>
              <a:gd name="connsiteX34" fmla="*/ 1028700 w 1498600"/>
              <a:gd name="connsiteY34" fmla="*/ 355600 h 1828800"/>
              <a:gd name="connsiteX35" fmla="*/ 1130300 w 1498600"/>
              <a:gd name="connsiteY35" fmla="*/ 292100 h 1828800"/>
              <a:gd name="connsiteX36" fmla="*/ 1244600 w 1498600"/>
              <a:gd name="connsiteY36" fmla="*/ 190500 h 1828800"/>
              <a:gd name="connsiteX37" fmla="*/ 1308100 w 1498600"/>
              <a:gd name="connsiteY37" fmla="*/ 139700 h 1828800"/>
              <a:gd name="connsiteX38" fmla="*/ 1346200 w 1498600"/>
              <a:gd name="connsiteY38" fmla="*/ 76200 h 1828800"/>
              <a:gd name="connsiteX39" fmla="*/ 1447800 w 1498600"/>
              <a:gd name="connsiteY39" fmla="*/ 38100 h 1828800"/>
              <a:gd name="connsiteX40" fmla="*/ 1498600 w 1498600"/>
              <a:gd name="connsiteY40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498600" h="1828800">
                <a:moveTo>
                  <a:pt x="0" y="1727200"/>
                </a:moveTo>
                <a:cubicBezTo>
                  <a:pt x="61946" y="1758173"/>
                  <a:pt x="132708" y="1798994"/>
                  <a:pt x="203200" y="1803400"/>
                </a:cubicBezTo>
                <a:cubicBezTo>
                  <a:pt x="229922" y="1805070"/>
                  <a:pt x="256442" y="1791775"/>
                  <a:pt x="279400" y="1778000"/>
                </a:cubicBezTo>
                <a:cubicBezTo>
                  <a:pt x="366144" y="1725954"/>
                  <a:pt x="323625" y="1755320"/>
                  <a:pt x="406400" y="1689100"/>
                </a:cubicBezTo>
                <a:cubicBezTo>
                  <a:pt x="421726" y="1658449"/>
                  <a:pt x="464278" y="1598243"/>
                  <a:pt x="419100" y="1562100"/>
                </a:cubicBezTo>
                <a:cubicBezTo>
                  <a:pt x="404317" y="1550273"/>
                  <a:pt x="385233" y="1579033"/>
                  <a:pt x="368300" y="1587500"/>
                </a:cubicBezTo>
                <a:cubicBezTo>
                  <a:pt x="364067" y="1600200"/>
                  <a:pt x="355600" y="1612213"/>
                  <a:pt x="355600" y="1625600"/>
                </a:cubicBezTo>
                <a:cubicBezTo>
                  <a:pt x="355600" y="1627164"/>
                  <a:pt x="370978" y="1715174"/>
                  <a:pt x="381000" y="1727200"/>
                </a:cubicBezTo>
                <a:cubicBezTo>
                  <a:pt x="394551" y="1743461"/>
                  <a:pt x="414188" y="1753559"/>
                  <a:pt x="431800" y="1765300"/>
                </a:cubicBezTo>
                <a:cubicBezTo>
                  <a:pt x="500967" y="1811411"/>
                  <a:pt x="490638" y="1801846"/>
                  <a:pt x="571500" y="1828800"/>
                </a:cubicBezTo>
                <a:cubicBezTo>
                  <a:pt x="616665" y="1815896"/>
                  <a:pt x="679760" y="1809316"/>
                  <a:pt x="711200" y="1765300"/>
                </a:cubicBezTo>
                <a:cubicBezTo>
                  <a:pt x="721345" y="1751097"/>
                  <a:pt x="716094" y="1730112"/>
                  <a:pt x="723900" y="1714500"/>
                </a:cubicBezTo>
                <a:cubicBezTo>
                  <a:pt x="733366" y="1695568"/>
                  <a:pt x="749300" y="1680633"/>
                  <a:pt x="762000" y="1663700"/>
                </a:cubicBezTo>
                <a:cubicBezTo>
                  <a:pt x="776552" y="1620045"/>
                  <a:pt x="796551" y="1583951"/>
                  <a:pt x="749300" y="1536700"/>
                </a:cubicBezTo>
                <a:cubicBezTo>
                  <a:pt x="738507" y="1525907"/>
                  <a:pt x="732367" y="1562100"/>
                  <a:pt x="723900" y="1574800"/>
                </a:cubicBezTo>
                <a:cubicBezTo>
                  <a:pt x="729710" y="1615471"/>
                  <a:pt x="725628" y="1688673"/>
                  <a:pt x="774700" y="1714500"/>
                </a:cubicBezTo>
                <a:cubicBezTo>
                  <a:pt x="838714" y="1748192"/>
                  <a:pt x="977900" y="1790700"/>
                  <a:pt x="977900" y="1790700"/>
                </a:cubicBezTo>
                <a:cubicBezTo>
                  <a:pt x="994833" y="1769533"/>
                  <a:pt x="1013664" y="1749754"/>
                  <a:pt x="1028700" y="1727200"/>
                </a:cubicBezTo>
                <a:cubicBezTo>
                  <a:pt x="1039202" y="1711448"/>
                  <a:pt x="1044906" y="1692950"/>
                  <a:pt x="1054100" y="1676400"/>
                </a:cubicBezTo>
                <a:cubicBezTo>
                  <a:pt x="1066088" y="1654822"/>
                  <a:pt x="1078044" y="1633122"/>
                  <a:pt x="1092200" y="1612900"/>
                </a:cubicBezTo>
                <a:cubicBezTo>
                  <a:pt x="1182159" y="1484387"/>
                  <a:pt x="1108438" y="1618523"/>
                  <a:pt x="1181100" y="1473200"/>
                </a:cubicBezTo>
                <a:cubicBezTo>
                  <a:pt x="1192095" y="1396237"/>
                  <a:pt x="1207754" y="1337261"/>
                  <a:pt x="1181100" y="1257300"/>
                </a:cubicBezTo>
                <a:cubicBezTo>
                  <a:pt x="1172528" y="1231584"/>
                  <a:pt x="1149467" y="1212967"/>
                  <a:pt x="1130300" y="1193800"/>
                </a:cubicBezTo>
                <a:cubicBezTo>
                  <a:pt x="1034687" y="1098187"/>
                  <a:pt x="1064940" y="1113960"/>
                  <a:pt x="977900" y="1092200"/>
                </a:cubicBezTo>
                <a:lnTo>
                  <a:pt x="901700" y="1104900"/>
                </a:lnTo>
                <a:cubicBezTo>
                  <a:pt x="875324" y="1175235"/>
                  <a:pt x="953204" y="1200502"/>
                  <a:pt x="990600" y="1219200"/>
                </a:cubicBezTo>
                <a:cubicBezTo>
                  <a:pt x="1020233" y="1214967"/>
                  <a:pt x="1054116" y="1222365"/>
                  <a:pt x="1079500" y="1206500"/>
                </a:cubicBezTo>
                <a:cubicBezTo>
                  <a:pt x="1094301" y="1197249"/>
                  <a:pt x="1095623" y="1172816"/>
                  <a:pt x="1092200" y="1155700"/>
                </a:cubicBezTo>
                <a:cubicBezTo>
                  <a:pt x="1082482" y="1107112"/>
                  <a:pt x="1062779" y="1060701"/>
                  <a:pt x="1041400" y="1016000"/>
                </a:cubicBezTo>
                <a:cubicBezTo>
                  <a:pt x="1016026" y="962944"/>
                  <a:pt x="990150" y="908780"/>
                  <a:pt x="952500" y="863600"/>
                </a:cubicBezTo>
                <a:cubicBezTo>
                  <a:pt x="879229" y="775674"/>
                  <a:pt x="907340" y="814910"/>
                  <a:pt x="863600" y="749300"/>
                </a:cubicBezTo>
                <a:cubicBezTo>
                  <a:pt x="855133" y="702733"/>
                  <a:pt x="841348" y="656825"/>
                  <a:pt x="838200" y="609600"/>
                </a:cubicBezTo>
                <a:cubicBezTo>
                  <a:pt x="835505" y="569174"/>
                  <a:pt x="888530" y="488924"/>
                  <a:pt x="901700" y="469900"/>
                </a:cubicBezTo>
                <a:cubicBezTo>
                  <a:pt x="920520" y="442716"/>
                  <a:pt x="940624" y="415818"/>
                  <a:pt x="965200" y="393700"/>
                </a:cubicBezTo>
                <a:cubicBezTo>
                  <a:pt x="983548" y="377187"/>
                  <a:pt x="1007677" y="368537"/>
                  <a:pt x="1028700" y="355600"/>
                </a:cubicBezTo>
                <a:cubicBezTo>
                  <a:pt x="1062713" y="334669"/>
                  <a:pt x="1098350" y="316062"/>
                  <a:pt x="1130300" y="292100"/>
                </a:cubicBezTo>
                <a:cubicBezTo>
                  <a:pt x="1242037" y="208297"/>
                  <a:pt x="1113822" y="308201"/>
                  <a:pt x="1244600" y="190500"/>
                </a:cubicBezTo>
                <a:cubicBezTo>
                  <a:pt x="1264748" y="172367"/>
                  <a:pt x="1286933" y="156633"/>
                  <a:pt x="1308100" y="139700"/>
                </a:cubicBezTo>
                <a:cubicBezTo>
                  <a:pt x="1320800" y="118533"/>
                  <a:pt x="1328746" y="93654"/>
                  <a:pt x="1346200" y="76200"/>
                </a:cubicBezTo>
                <a:cubicBezTo>
                  <a:pt x="1383711" y="38689"/>
                  <a:pt x="1405278" y="59361"/>
                  <a:pt x="1447800" y="38100"/>
                </a:cubicBezTo>
                <a:cubicBezTo>
                  <a:pt x="1466732" y="28634"/>
                  <a:pt x="1481667" y="12700"/>
                  <a:pt x="1498600" y="0"/>
                </a:cubicBezTo>
              </a:path>
            </a:pathLst>
          </a:cu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305895-6670-8008-80BE-DF001735B8E5}"/>
              </a:ext>
            </a:extLst>
          </p:cNvPr>
          <p:cNvSpPr txBox="1"/>
          <p:nvPr/>
        </p:nvSpPr>
        <p:spPr>
          <a:xfrm>
            <a:off x="6392155" y="940517"/>
            <a:ext cx="1887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гимнастика</a:t>
            </a:r>
          </a:p>
        </p:txBody>
      </p:sp>
    </p:spTree>
    <p:extLst>
      <p:ext uri="{BB962C8B-B14F-4D97-AF65-F5344CB8AC3E}">
        <p14:creationId xmlns:p14="http://schemas.microsoft.com/office/powerpoint/2010/main" val="3054806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61155" y="1998483"/>
            <a:ext cx="716437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1112" y="1794933"/>
            <a:ext cx="486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1266" name="AutoShape 2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8" name="AutoShape 14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80" name="AutoShape 16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067D0A9-FB31-7CF8-79EA-EB3C1E7962A9}"/>
              </a:ext>
            </a:extLst>
          </p:cNvPr>
          <p:cNvSpPr/>
          <p:nvPr/>
        </p:nvSpPr>
        <p:spPr>
          <a:xfrm>
            <a:off x="6444869" y="239358"/>
            <a:ext cx="2616200" cy="17198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Палки моталки</a:t>
            </a:r>
          </a:p>
        </p:txBody>
      </p:sp>
      <p:pic>
        <p:nvPicPr>
          <p:cNvPr id="15" name="Рисунок 14" descr="Изображение выглядит как человек, ребенок, начинающий ходить, одежда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14C38AC-F2D5-9280-4EB6-0AF9E4CFC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7" y="3297051"/>
            <a:ext cx="2571529" cy="358729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дежда, игра, челове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C51146-4327-AB0A-29EB-2CABA0579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8" r="16859" b="5186"/>
          <a:stretch>
            <a:fillRect/>
          </a:stretch>
        </p:blipFill>
        <p:spPr>
          <a:xfrm>
            <a:off x="3470391" y="3297051"/>
            <a:ext cx="2571529" cy="348589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в помещении, одежда, человек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493751-0B60-6DFE-5C1A-3A5602FEF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6" r="12222" b="15246"/>
          <a:stretch>
            <a:fillRect/>
          </a:stretch>
        </p:blipFill>
        <p:spPr>
          <a:xfrm>
            <a:off x="6751130" y="2845676"/>
            <a:ext cx="2267523" cy="39372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432BF65-8973-EEDE-E80C-03E885C04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r="8316" b="3909"/>
          <a:stretch>
            <a:fillRect/>
          </a:stretch>
        </p:blipFill>
        <p:spPr>
          <a:xfrm rot="16200000">
            <a:off x="1892540" y="-940967"/>
            <a:ext cx="3103824" cy="519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1155" y="1998483"/>
            <a:ext cx="7164371" cy="587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id="{BA3139C8-4A9A-E943-EC71-84323BF97B6C}"/>
              </a:ext>
            </a:extLst>
          </p:cNvPr>
          <p:cNvSpPr/>
          <p:nvPr/>
        </p:nvSpPr>
        <p:spPr>
          <a:xfrm>
            <a:off x="518474" y="798046"/>
            <a:ext cx="3714161" cy="1919754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Руки выше!</a:t>
            </a:r>
          </a:p>
          <a:p>
            <a:pPr algn="ctr"/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Ноги шире!</a:t>
            </a:r>
          </a:p>
        </p:txBody>
      </p:sp>
      <p:pic>
        <p:nvPicPr>
          <p:cNvPr id="8" name="Рисунок 7" descr="Изображение выглядит как одежда, ребенок, начинающий ходить, игра, детская площад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D45E1FA-C058-B404-038F-7481AA37A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2" y="3429000"/>
            <a:ext cx="7647415" cy="3412659"/>
          </a:xfrm>
          <a:prstGeom prst="rect">
            <a:avLst/>
          </a:prstGeom>
        </p:spPr>
      </p:pic>
      <p:pic>
        <p:nvPicPr>
          <p:cNvPr id="10" name="Рисунок 9" descr="Изображение выглядит как на открытом воздухе, одежда, человек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47C6E5D-FA81-774D-FDB5-AAD9B249C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8" t="33801" b="9283"/>
          <a:stretch>
            <a:fillRect/>
          </a:stretch>
        </p:blipFill>
        <p:spPr>
          <a:xfrm>
            <a:off x="4571999" y="110851"/>
            <a:ext cx="4392891" cy="32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D9831CBA-BF21-82B8-82C2-BAB5530D7B3D}"/>
              </a:ext>
            </a:extLst>
          </p:cNvPr>
          <p:cNvSpPr/>
          <p:nvPr/>
        </p:nvSpPr>
        <p:spPr>
          <a:xfrm>
            <a:off x="2486293" y="3517900"/>
            <a:ext cx="3505200" cy="3162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на свежем воздухе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7EF94A-AE86-3056-499B-77EC50F3C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28889" r="20139" b="13889"/>
          <a:stretch>
            <a:fillRect/>
          </a:stretch>
        </p:blipFill>
        <p:spPr>
          <a:xfrm>
            <a:off x="3454400" y="-12700"/>
            <a:ext cx="5689600" cy="30168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CAD152-E400-9A61-140B-6918AA691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14445" r="28493"/>
          <a:stretch>
            <a:fillRect/>
          </a:stretch>
        </p:blipFill>
        <p:spPr>
          <a:xfrm>
            <a:off x="6281847" y="2159000"/>
            <a:ext cx="2837708" cy="469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97FE88-9172-E418-A5B4-D5D2B87C69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r="20232"/>
          <a:stretch>
            <a:fillRect/>
          </a:stretch>
        </p:blipFill>
        <p:spPr>
          <a:xfrm>
            <a:off x="24445" y="0"/>
            <a:ext cx="3031704" cy="4025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281859-773D-8314-4F7C-3DAE4D4CA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18703"/>
          <a:stretch>
            <a:fillRect/>
          </a:stretch>
        </p:blipFill>
        <p:spPr>
          <a:xfrm>
            <a:off x="-6034" y="3695700"/>
            <a:ext cx="2380729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56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апля 1">
            <a:extLst>
              <a:ext uri="{FF2B5EF4-FFF2-40B4-BE49-F238E27FC236}">
                <a16:creationId xmlns:a16="http://schemas.microsoft.com/office/drawing/2014/main" id="{9F07DF3A-DBCF-F1D6-00A1-B6BFCCE5E583}"/>
              </a:ext>
            </a:extLst>
          </p:cNvPr>
          <p:cNvSpPr/>
          <p:nvPr/>
        </p:nvSpPr>
        <p:spPr>
          <a:xfrm rot="16200000">
            <a:off x="0" y="203199"/>
            <a:ext cx="2349500" cy="2146300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FD3C9F-48CD-11FB-BD78-6A81C49CEB2A}"/>
              </a:ext>
            </a:extLst>
          </p:cNvPr>
          <p:cNvSpPr txBox="1"/>
          <p:nvPr/>
        </p:nvSpPr>
        <p:spPr>
          <a:xfrm>
            <a:off x="101599" y="762000"/>
            <a:ext cx="227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Бильбоке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27A43D-0F7A-C11A-B9F0-79845F220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2793999"/>
            <a:ext cx="2482851" cy="39415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5271AA-B93B-2589-60CD-E945A5E1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4"/>
          <a:stretch>
            <a:fillRect/>
          </a:stretch>
        </p:blipFill>
        <p:spPr>
          <a:xfrm>
            <a:off x="5930898" y="122454"/>
            <a:ext cx="3040888" cy="66130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3DAABA-F42E-E328-72FB-20CC05F19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3524" y="-306169"/>
            <a:ext cx="2571750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0769D9-E5FA-A7A0-3784-329CA94303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10" y="3302002"/>
            <a:ext cx="3129089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75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0009" y="1753386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D322B3BE-BFB0-6846-76D5-DD888776E55E}"/>
              </a:ext>
            </a:extLst>
          </p:cNvPr>
          <p:cNvSpPr/>
          <p:nvPr/>
        </p:nvSpPr>
        <p:spPr>
          <a:xfrm rot="628991">
            <a:off x="3234905" y="-29348"/>
            <a:ext cx="3178224" cy="2410561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Держим баланс</a:t>
            </a:r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F50F7-BE90-5635-EC88-CF9CA139B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1" t="6296" r="23332"/>
          <a:stretch>
            <a:fillRect/>
          </a:stretch>
        </p:blipFill>
        <p:spPr>
          <a:xfrm>
            <a:off x="45045" y="84857"/>
            <a:ext cx="2286439" cy="4122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9731C5-8DF2-D01A-761C-E63197628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2" r="11331"/>
          <a:stretch>
            <a:fillRect/>
          </a:stretch>
        </p:blipFill>
        <p:spPr>
          <a:xfrm>
            <a:off x="1855985" y="2754637"/>
            <a:ext cx="2142478" cy="41229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A0181A-76D8-4336-11EF-2A1FE0B72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2" r="33695" b="5371"/>
          <a:stretch>
            <a:fillRect/>
          </a:stretch>
        </p:blipFill>
        <p:spPr>
          <a:xfrm>
            <a:off x="6899281" y="0"/>
            <a:ext cx="2286439" cy="51770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1582208-9656-F9A3-6C35-4044DF74C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t="9445" b="10000"/>
          <a:stretch>
            <a:fillRect/>
          </a:stretch>
        </p:blipFill>
        <p:spPr>
          <a:xfrm>
            <a:off x="3998463" y="2650229"/>
            <a:ext cx="2900818" cy="422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загнутый угол 1">
            <a:extLst>
              <a:ext uri="{FF2B5EF4-FFF2-40B4-BE49-F238E27FC236}">
                <a16:creationId xmlns:a16="http://schemas.microsoft.com/office/drawing/2014/main" id="{2F2F005D-8190-2F64-A03F-8CEB67AD53B9}"/>
              </a:ext>
            </a:extLst>
          </p:cNvPr>
          <p:cNvSpPr/>
          <p:nvPr/>
        </p:nvSpPr>
        <p:spPr>
          <a:xfrm>
            <a:off x="215900" y="239632"/>
            <a:ext cx="4826000" cy="1982868"/>
          </a:xfrm>
          <a:prstGeom prst="foldedCorne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футбол играют</a:t>
            </a:r>
          </a:p>
          <a:p>
            <a:pPr algn="ctr"/>
            <a:r>
              <a:rPr lang="ru-RU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только на поле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F98CD0-670F-6C23-41A7-26763828F8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"/>
          <a:stretch>
            <a:fillRect/>
          </a:stretch>
        </p:blipFill>
        <p:spPr>
          <a:xfrm rot="16200000">
            <a:off x="6028242" y="-397960"/>
            <a:ext cx="2387600" cy="34121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F2DE67-A28C-3E91-DE7C-1F06F38A3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963" r="12962" b="4444"/>
          <a:stretch>
            <a:fillRect/>
          </a:stretch>
        </p:blipFill>
        <p:spPr>
          <a:xfrm>
            <a:off x="95250" y="2668669"/>
            <a:ext cx="4476750" cy="3949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777CE9-779F-DD1F-5029-DD68BC66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36481" r="6790" b="5926"/>
          <a:stretch>
            <a:fillRect/>
          </a:stretch>
        </p:blipFill>
        <p:spPr>
          <a:xfrm>
            <a:off x="4813300" y="2668669"/>
            <a:ext cx="4203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8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61155" y="1998483"/>
            <a:ext cx="716437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7253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1527" y="261519"/>
            <a:ext cx="873247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здоровы!</a:t>
            </a:r>
          </a:p>
        </p:txBody>
      </p:sp>
      <p:pic>
        <p:nvPicPr>
          <p:cNvPr id="9" name="Рисунок 8" descr="Изображение выглядит как одежда, в помещении, ребенок, начинающий ходить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B9BE723-9EA7-2D71-DCB7-EDEE80AC5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778" r="3334" b="3704"/>
          <a:stretch>
            <a:fillRect/>
          </a:stretch>
        </p:blipFill>
        <p:spPr>
          <a:xfrm>
            <a:off x="2540000" y="1568914"/>
            <a:ext cx="3771900" cy="51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" name="Рисунок 28" descr="Изображение выглядит как в помещении, стена, комната, ясл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65CF03B-66B0-818F-ED0E-93E186084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2" r="1" b="1"/>
          <a:stretch>
            <a:fillRect/>
          </a:stretch>
        </p:blipFill>
        <p:spPr>
          <a:xfrm>
            <a:off x="20" y="10"/>
            <a:ext cx="5527522" cy="685799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етское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BA97B7E-2823-0C95-4AE5-AEA8B983B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 r="-4" b="17917"/>
          <a:stretch>
            <a:fillRect/>
          </a:stretch>
        </p:blipFill>
        <p:spPr>
          <a:xfrm>
            <a:off x="5650992" y="0"/>
            <a:ext cx="3493008" cy="3619499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в помещении, Детские игрушки, Человеческое лицо, Игровой набо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4F62C14-2704-A4A8-6A96-0F0683CEB5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351" r="-3" b="24475"/>
          <a:stretch>
            <a:fillRect/>
          </a:stretch>
        </p:blipFill>
        <p:spPr>
          <a:xfrm>
            <a:off x="5650992" y="3683000"/>
            <a:ext cx="349301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1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9411" y="661737"/>
            <a:ext cx="7423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D3B27BA-0055-3788-E330-91F6B53DE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150" y="-749300"/>
            <a:ext cx="10020300" cy="736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88CF54-F29E-5EED-5A4B-79FB7BFF89DC}"/>
              </a:ext>
            </a:extLst>
          </p:cNvPr>
          <p:cNvSpPr txBox="1"/>
          <p:nvPr/>
        </p:nvSpPr>
        <p:spPr>
          <a:xfrm>
            <a:off x="1096785" y="1633696"/>
            <a:ext cx="69504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У звёздочек есть свой девиз:</a:t>
            </a:r>
          </a:p>
          <a:p>
            <a:pPr algn="ctr"/>
            <a:r>
              <a:rPr lang="ru-RU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падать вниз!</a:t>
            </a:r>
          </a:p>
        </p:txBody>
      </p:sp>
      <p:pic>
        <p:nvPicPr>
          <p:cNvPr id="18" name="Рисунок 17" descr="Изображение выглядит как Фигурка животного, игрушка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3B2D135-36EC-03FB-2E45-44FD167D0A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64" y="3559762"/>
            <a:ext cx="2967528" cy="296752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ческая вставка, Мультфильм, Аним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6D36624-B0E7-5D1C-2E04-C4CA42C3E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692" y="3559762"/>
            <a:ext cx="2967528" cy="29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книга, Публикация, Брошю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829CAE6-7508-758D-70A5-68EF20988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851" r="1959" b="6297"/>
          <a:stretch>
            <a:fillRect/>
          </a:stretch>
        </p:blipFill>
        <p:spPr>
          <a:xfrm>
            <a:off x="3119820" y="1387620"/>
            <a:ext cx="6024180" cy="4517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4EB2CF-F74B-BDD6-4B8B-2954A46A9F8C}"/>
              </a:ext>
            </a:extLst>
          </p:cNvPr>
          <p:cNvSpPr txBox="1"/>
          <p:nvPr/>
        </p:nvSpPr>
        <p:spPr>
          <a:xfrm>
            <a:off x="203200" y="1172788"/>
            <a:ext cx="2971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гимнастику для глаз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 и физкульт паузы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 дидактические игры на прогулке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утренней гимнастики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детьми на весенних и летних прогулках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537611-86EC-CEAD-14CA-E2F91402E4F6}"/>
              </a:ext>
            </a:extLst>
          </p:cNvPr>
          <p:cNvSpPr txBox="1"/>
          <p:nvPr/>
        </p:nvSpPr>
        <p:spPr>
          <a:xfrm>
            <a:off x="914400" y="11412"/>
            <a:ext cx="7810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физкультурного уголка включает в себя:</a:t>
            </a:r>
          </a:p>
        </p:txBody>
      </p:sp>
      <p:sp>
        <p:nvSpPr>
          <p:cNvPr id="12" name="Звезда: 5 точек 11">
            <a:extLst>
              <a:ext uri="{FF2B5EF4-FFF2-40B4-BE49-F238E27FC236}">
                <a16:creationId xmlns:a16="http://schemas.microsoft.com/office/drawing/2014/main" id="{AE0796D6-64DB-1A3B-649A-533686A7B20C}"/>
              </a:ext>
            </a:extLst>
          </p:cNvPr>
          <p:cNvSpPr/>
          <p:nvPr/>
        </p:nvSpPr>
        <p:spPr>
          <a:xfrm>
            <a:off x="7912100" y="6073817"/>
            <a:ext cx="1028700" cy="7239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Капля 9">
            <a:extLst>
              <a:ext uri="{FF2B5EF4-FFF2-40B4-BE49-F238E27FC236}">
                <a16:creationId xmlns:a16="http://schemas.microsoft.com/office/drawing/2014/main" id="{DED4DB0C-2F04-2E7A-F90B-B0753A842C34}"/>
              </a:ext>
            </a:extLst>
          </p:cNvPr>
          <p:cNvSpPr/>
          <p:nvPr/>
        </p:nvSpPr>
        <p:spPr>
          <a:xfrm>
            <a:off x="6019800" y="0"/>
            <a:ext cx="3124200" cy="2413000"/>
          </a:xfrm>
          <a:prstGeom prst="teardro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походим по дорожке, пощекочем свои ножки! </a:t>
            </a:r>
          </a:p>
        </p:txBody>
      </p:sp>
      <p:pic>
        <p:nvPicPr>
          <p:cNvPr id="16" name="Рисунок 15" descr="Изображение выглядит как в помещении, одежда, ребенок, начинающий ходить, иг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E3AA1A5-626A-0DF0-7E67-71405CEE7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3" t="25555" r="21111"/>
          <a:stretch>
            <a:fillRect/>
          </a:stretch>
        </p:blipFill>
        <p:spPr>
          <a:xfrm>
            <a:off x="184150" y="139700"/>
            <a:ext cx="2692400" cy="510540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 помещении, одежда, ребенок, начинающий ходить, мальч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E60C864-33CB-6A90-79D7-68BAF18D8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5000" r="38889" b="15185"/>
          <a:stretch>
            <a:fillRect/>
          </a:stretch>
        </p:blipFill>
        <p:spPr>
          <a:xfrm>
            <a:off x="3111500" y="1206500"/>
            <a:ext cx="2438400" cy="478790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в помещении, одежда, ребенок, начинающий ходить, мальч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E9D41E-F672-1B6A-C68C-3841775D8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8" t="20371" r="8765" b="15555"/>
          <a:stretch>
            <a:fillRect/>
          </a:stretch>
        </p:blipFill>
        <p:spPr>
          <a:xfrm>
            <a:off x="5918200" y="2463800"/>
            <a:ext cx="32258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13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в помещении, ребенок, начинающий ходить, сте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86645BF-091D-A17C-739D-09E8B1BFA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50000" r="55000" b="1792"/>
          <a:stretch>
            <a:fillRect/>
          </a:stretch>
        </p:blipFill>
        <p:spPr>
          <a:xfrm>
            <a:off x="6581783" y="117230"/>
            <a:ext cx="2282817" cy="3047554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етское искусство, ребенок, начинающий ходить, мальчик, иг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6EE399-7B0C-B364-955C-75BF357E5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15741" r="21605"/>
          <a:stretch>
            <a:fillRect/>
          </a:stretch>
        </p:blipFill>
        <p:spPr>
          <a:xfrm>
            <a:off x="139703" y="117230"/>
            <a:ext cx="3327400" cy="6347069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пол, ребенок, начинающий ходить, иг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D393416-7CC7-AD8E-B58B-FF8DC5459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16853" r="5694" b="6111"/>
          <a:stretch>
            <a:fillRect/>
          </a:stretch>
        </p:blipFill>
        <p:spPr>
          <a:xfrm>
            <a:off x="3829658" y="3324470"/>
            <a:ext cx="5174639" cy="34163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графическая вставка, Детское искусство, рисуно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062C27E-3D24-3C4B-C9C0-F8889BD2D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8"/>
          <a:stretch>
            <a:fillRect/>
          </a:stretch>
        </p:blipFill>
        <p:spPr>
          <a:xfrm>
            <a:off x="3975314" y="313857"/>
            <a:ext cx="2098258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4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484" y="228601"/>
            <a:ext cx="8399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/>
              <a:t> 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Хорда 9">
            <a:extLst>
              <a:ext uri="{FF2B5EF4-FFF2-40B4-BE49-F238E27FC236}">
                <a16:creationId xmlns:a16="http://schemas.microsoft.com/office/drawing/2014/main" id="{AAEBD98B-C67C-E389-D17F-E7741EE6D2CB}"/>
              </a:ext>
            </a:extLst>
          </p:cNvPr>
          <p:cNvSpPr/>
          <p:nvPr/>
        </p:nvSpPr>
        <p:spPr>
          <a:xfrm rot="1319770">
            <a:off x="6579940" y="23615"/>
            <a:ext cx="3604449" cy="3736600"/>
          </a:xfrm>
          <a:prstGeom prst="chor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BD6B48-29C4-8770-EE00-D579D16153CC}"/>
              </a:ext>
            </a:extLst>
          </p:cNvPr>
          <p:cNvSpPr txBox="1"/>
          <p:nvPr/>
        </p:nvSpPr>
        <p:spPr>
          <a:xfrm>
            <a:off x="6466708" y="1109892"/>
            <a:ext cx="270285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кидаем</a:t>
            </a:r>
          </a:p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мяч друг дружку.</a:t>
            </a:r>
          </a:p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Мячик прыгал</a:t>
            </a:r>
          </a:p>
          <a:p>
            <a:pPr algn="ctr"/>
            <a:r>
              <a:rPr lang="ru-RU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лягушка.</a:t>
            </a:r>
          </a:p>
        </p:txBody>
      </p:sp>
      <p:pic>
        <p:nvPicPr>
          <p:cNvPr id="13" name="Рисунок 12" descr="Изображение выглядит как одежда, человек, ребенок, начинающий ходить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21E981D-33E3-62B5-DE3F-3DD6B9381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r="6184"/>
          <a:stretch>
            <a:fillRect/>
          </a:stretch>
        </p:blipFill>
        <p:spPr>
          <a:xfrm>
            <a:off x="1511299" y="110159"/>
            <a:ext cx="3880565" cy="32213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 помещении, мальчик, игра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3B961DC-00C0-1C71-ED9A-8974FEF2C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t="21527" b="11205"/>
          <a:stretch>
            <a:fillRect/>
          </a:stretch>
        </p:blipFill>
        <p:spPr>
          <a:xfrm>
            <a:off x="97127" y="3424886"/>
            <a:ext cx="5116938" cy="332295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на открытом воздухе, человек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CE5532D-3979-803D-8787-AE0F49362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8780"/>
          <a:stretch>
            <a:fillRect/>
          </a:stretch>
        </p:blipFill>
        <p:spPr>
          <a:xfrm>
            <a:off x="5579773" y="3966581"/>
            <a:ext cx="2896177" cy="27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404595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8600" y="651933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D4B5C346-EDCA-D775-19DE-6A359FF31BE9}"/>
              </a:ext>
            </a:extLst>
          </p:cNvPr>
          <p:cNvSpPr/>
          <p:nvPr/>
        </p:nvSpPr>
        <p:spPr>
          <a:xfrm>
            <a:off x="3138901" y="43804"/>
            <a:ext cx="3503199" cy="27266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Зоркость!</a:t>
            </a:r>
          </a:p>
          <a:p>
            <a:pPr algn="ctr"/>
            <a:r>
              <a:rPr lang="ru-RU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Меткость!</a:t>
            </a:r>
          </a:p>
          <a:p>
            <a:pPr algn="ctr"/>
            <a:endParaRPr lang="ru-RU" dirty="0"/>
          </a:p>
        </p:txBody>
      </p:sp>
      <p:pic>
        <p:nvPicPr>
          <p:cNvPr id="14" name="Рисунок 13" descr="Изображение выглядит как в помещении, ребенок, начинающий ходить, стена, п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5E7703-51C8-D618-38ED-CAD44C5FE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16244" r="22222"/>
          <a:stretch>
            <a:fillRect/>
          </a:stretch>
        </p:blipFill>
        <p:spPr>
          <a:xfrm>
            <a:off x="135672" y="3334391"/>
            <a:ext cx="3832973" cy="331469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ебенок, начинающий ходить, одежда, Человеческое лицо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97866BD-D078-7B8B-E735-26655F058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38053" b="17616"/>
          <a:stretch>
            <a:fillRect/>
          </a:stretch>
        </p:blipFill>
        <p:spPr>
          <a:xfrm>
            <a:off x="6953049" y="95575"/>
            <a:ext cx="2120031" cy="307970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 помещении, пол, игра, ребенок, начинающий ходи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80941B0-12D3-D02A-399B-69D9342330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20481" b="16297"/>
          <a:stretch>
            <a:fillRect/>
          </a:stretch>
        </p:blipFill>
        <p:spPr>
          <a:xfrm>
            <a:off x="9933" y="43804"/>
            <a:ext cx="2952031" cy="307970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8EDB22-FF3C-D419-E928-18235669E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392701"/>
            <a:ext cx="4386706" cy="325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обувь, одежда, в помещении, мальч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7EE1DA3-B30B-2AF4-7F94-02B2D3C23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" r="-4" b="3232"/>
          <a:stretch>
            <a:fillRect/>
          </a:stretch>
        </p:blipFill>
        <p:spPr>
          <a:xfrm>
            <a:off x="241297" y="321732"/>
            <a:ext cx="4256173" cy="3017405"/>
          </a:xfrm>
          <a:prstGeom prst="rect">
            <a:avLst/>
          </a:prstGeom>
        </p:spPr>
      </p:pic>
      <p:pic>
        <p:nvPicPr>
          <p:cNvPr id="7" name="Рисунок 6" descr="Изображение выглядит как в помещении, пол, одежда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B6A096C-4A69-49F2-9F83-D9E1352C7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07" r="-2" b="13704"/>
          <a:stretch>
            <a:fillRect/>
          </a:stretch>
        </p:blipFill>
        <p:spPr>
          <a:xfrm>
            <a:off x="241296" y="3424995"/>
            <a:ext cx="4256173" cy="334714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одежда, в помещении, ребенок, начинающий ходить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8F2C588-13E3-BAF8-F27D-5BF206C906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3" r="8868" b="450"/>
          <a:stretch>
            <a:fillRect/>
          </a:stretch>
        </p:blipFill>
        <p:spPr>
          <a:xfrm>
            <a:off x="4646529" y="321732"/>
            <a:ext cx="4256173" cy="645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751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8405</TotalTime>
  <Words>127</Words>
  <Application>Microsoft Office PowerPoint</Application>
  <PresentationFormat>Экран (4:3)</PresentationFormat>
  <Paragraphs>45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Невского Детский Сад</cp:lastModifiedBy>
  <cp:revision>142</cp:revision>
  <dcterms:created xsi:type="dcterms:W3CDTF">2013-11-19T05:52:05Z</dcterms:created>
  <dcterms:modified xsi:type="dcterms:W3CDTF">2025-11-17T12:31:56Z</dcterms:modified>
</cp:coreProperties>
</file>