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91" r:id="rId5"/>
    <p:sldId id="292" r:id="rId6"/>
    <p:sldId id="259" r:id="rId7"/>
    <p:sldId id="260" r:id="rId8"/>
    <p:sldId id="261" r:id="rId9"/>
    <p:sldId id="264" r:id="rId10"/>
    <p:sldId id="265" r:id="rId11"/>
    <p:sldId id="266" r:id="rId12"/>
    <p:sldId id="306" r:id="rId13"/>
    <p:sldId id="307" r:id="rId14"/>
    <p:sldId id="308" r:id="rId15"/>
    <p:sldId id="309" r:id="rId16"/>
    <p:sldId id="310" r:id="rId17"/>
    <p:sldId id="311" r:id="rId18"/>
    <p:sldId id="313" r:id="rId19"/>
    <p:sldId id="296" r:id="rId20"/>
    <p:sldId id="267" r:id="rId21"/>
    <p:sldId id="268" r:id="rId22"/>
    <p:sldId id="269" r:id="rId23"/>
    <p:sldId id="314" r:id="rId24"/>
    <p:sldId id="315" r:id="rId25"/>
    <p:sldId id="316" r:id="rId26"/>
    <p:sldId id="270" r:id="rId27"/>
    <p:sldId id="271" r:id="rId28"/>
    <p:sldId id="272" r:id="rId29"/>
    <p:sldId id="275" r:id="rId30"/>
    <p:sldId id="298" r:id="rId31"/>
    <p:sldId id="317" r:id="rId32"/>
    <p:sldId id="300" r:id="rId33"/>
    <p:sldId id="318" r:id="rId34"/>
    <p:sldId id="319" r:id="rId35"/>
    <p:sldId id="302" r:id="rId36"/>
    <p:sldId id="281" r:id="rId37"/>
    <p:sldId id="282" r:id="rId38"/>
    <p:sldId id="283" r:id="rId39"/>
    <p:sldId id="285" r:id="rId40"/>
    <p:sldId id="286" r:id="rId41"/>
    <p:sldId id="287" r:id="rId42"/>
    <p:sldId id="289" r:id="rId43"/>
    <p:sldId id="290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70EDE-90A6-4B8D-BB6B-06F3A2DC799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CCFF5-5E49-494C-8B44-08FC90A30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3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9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3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5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8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7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2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7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69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86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7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7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0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3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A9D280-455C-4F67-9570-96DD6DD50418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FC882B-BFB5-418E-B8E9-5086BA895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1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pdo.ru/pedagogicheskaya-diagnostika-po-fop-d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3"/>
            <a:ext cx="7772400" cy="194421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53657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 бюджетного дошкольного образовательного учреждения детского сада №1 комбинированного вида Невского района Санкт-Петербурга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(Приложение №1 к ОП ДО ГБДОУ №1 Невского района Санкт-Петербурга)</a:t>
            </a:r>
          </a:p>
        </p:txBody>
      </p:sp>
      <p:pic>
        <p:nvPicPr>
          <p:cNvPr id="6" name="Picture 5" descr="705781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620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3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27713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Garamond" panose="02020404030301010803" pitchFamily="18" charset="0"/>
                <a:cs typeface="Times New Roman" pitchFamily="18" charset="0"/>
              </a:rPr>
              <a:t>Целевые ориентиры образования в раннем возрасте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28868"/>
            <a:ext cx="7776864" cy="3929090"/>
          </a:xfrm>
        </p:spPr>
        <p:txBody>
          <a:bodyPr>
            <a:noAutofit/>
          </a:bodyPr>
          <a:lstStyle/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у ребенка развита крупная моторика, он активно использует освоенные ранее движения, начинает осваивать бег, прыжки, повторяет за взрослым простые</a:t>
            </a:r>
            <a:br>
              <a:rPr lang="ru-RU" sz="650" dirty="0"/>
            </a:br>
            <a:r>
              <a:rPr lang="ru-RU" sz="650" dirty="0"/>
              <a:t>имитационные упражнения, понимает указания взрослого, выполняет движения по зрительному и звуковому ориентирам; с желанием играет в подвижные игры;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демонстрирует элементарные культурно-гигиенические навыки, владеет простейшими навыками самообслуживания (одевание, раздевание, самостоятельно ест и др.);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стремится к общению со взрослыми, реагирует на их настроение;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проявляет интерес к сверстникам; наблюдает за их действиями и подражает им; играет рядом;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понимает и выполняет простые поручения взрослого;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стремится проявлять самостоятельность в бытовом и игровом поведении;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способен направлять свои действия на достижение простой, самостоятельно поставленной цели; знает, с помощью каких средств и в какой последовательности продвигаться к цели;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владеет активной речью, использует в общении разные части речи, простые предложения из 4-х слов и более, включенные в общение; может обращаться с вопросами и просьбами;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проявляет интерес к стихам, сказкам, повторяет отдельные слова и фразы за взрослым;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рассматривает картинки, показывает и называет предметы, изображенные на них;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различает и называет основные цвета, формы предметов, ориентируется в основных пространственных и временных отношениях;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осуществляет поисковые и обследовательские действия;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знает основные особенности внешнего облика человека, его деятельности; свое имя, имена близких; демонстрирует первоначальные представления о родном городе (селе);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с удовольствием слушает музыку, подпевает, выполняет простые танцевальные движения;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эмоционально откликается на красоту природы и произведения искусства;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осваивает основы изобразительной деятельности (лепка, рисование) и конструирования: может выполнять уже довольно сложные постройки (гараж, дорогу к нему, забор) и играть с ними; рисует дорожки, дождик, шарики; лепит палочки, колечки, лепешки;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активно действует с окружающими его предметами, знает названия, свойства и назначение многих предметов, находящихся в его повседневном обиходе;</a:t>
            </a:r>
          </a:p>
          <a:p>
            <a:pPr marL="530225" indent="-265113">
              <a:lnSpc>
                <a:spcPct val="150000"/>
              </a:lnSpc>
              <a:spcAft>
                <a:spcPts val="0"/>
              </a:spcAft>
            </a:pPr>
            <a:r>
              <a:rPr lang="ru-RU" sz="650" dirty="0"/>
              <a:t>ребенок в играх отображает действия окружающих («готовит обед», «ухаживает за больным» и др.), воспроизводит не только их последовательность и взаимосвязь, но и социальные отношения (ласково обращается с куклой, делает ей замечания), заранее определяет цель («Я буду лечить куклу»)</a:t>
            </a:r>
          </a:p>
        </p:txBody>
      </p:sp>
    </p:spTree>
    <p:extLst>
      <p:ext uri="{BB962C8B-B14F-4D97-AF65-F5344CB8AC3E}">
        <p14:creationId xmlns:p14="http://schemas.microsoft.com/office/powerpoint/2010/main" val="49458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001056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5510"/>
            <a:ext cx="7920880" cy="4175324"/>
          </a:xfrm>
        </p:spPr>
        <p:txBody>
          <a:bodyPr>
            <a:noAutofit/>
          </a:bodyPr>
          <a:lstStyle/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у ребенка сформированы основные психофизические и нравственно-волевые качества;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владеет основными движениями и элементами спортивных игр, может контролировать свои движение и управлять ими;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соблюдает элементарные правила здорового образа жизни и личной гигиены;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результативно выполняет физические упражнения (</a:t>
            </a:r>
            <a:r>
              <a:rPr lang="ru-RU" sz="1050" dirty="0" err="1"/>
              <a:t>общеразвивающие</a:t>
            </a:r>
            <a:r>
              <a:rPr lang="ru-RU" sz="1050" dirty="0"/>
              <a:t>, основные движения, спортивные), участвует в туристских пеших прогулках, осваивает простейшие туристические навыки, ориентируется на местности;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проявляет элементы творчества в двигательной деятельности;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проявляет морально-волевые качества, самоконтроль и может осуществлять анализ своей двигательной деятельности;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способен понимать свои переживания и причины их возникновения, регулировать свое поведение и осуществлять выбор социально одобряемых действий в конкретных ситуациях, обосновывать свои ценностные ориентации;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стремится сохранять позитивную самооценку;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проявляет положительное отношение к миру, разным видам труда, другим людям и самому себе;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у ребенка выражено стремление заниматься социально значимой деятельностью;</a:t>
            </a:r>
          </a:p>
          <a:p>
            <a:pPr marL="530225" indent="-265113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способен откликаться на эмоции близких людей, проявлять </a:t>
            </a:r>
            <a:r>
              <a:rPr lang="ru-RU" sz="1050" dirty="0" err="1"/>
              <a:t>эмпатию</a:t>
            </a:r>
            <a:r>
              <a:rPr lang="ru-RU" sz="1050" dirty="0"/>
              <a:t> (сочувствие, сопереживание, содействие);</a:t>
            </a:r>
            <a:endParaRPr lang="ru-RU" sz="105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3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15337"/>
            <a:ext cx="8001056" cy="1303867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90135"/>
            <a:ext cx="8001056" cy="3796385"/>
          </a:xfrm>
        </p:spPr>
        <p:txBody>
          <a:bodyPr>
            <a:noAutofit/>
          </a:bodyPr>
          <a:lstStyle/>
          <a:p>
            <a:pPr marL="534988" indent="-358775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способен к осуществлению социальной навигации как ориентации в социуме и соблюдению правил безопасности в реальном и цифровом взаимодействии;</a:t>
            </a:r>
          </a:p>
          <a:p>
            <a:pPr marL="534988" indent="-358775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  </a:r>
          </a:p>
          <a:p>
            <a:pPr marL="534988" indent="-358775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владеет речью как средством коммуникации, ведет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  </a:r>
          </a:p>
          <a:p>
            <a:pPr marL="534988" indent="-358775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  </a:r>
          </a:p>
          <a:p>
            <a:pPr marL="534988" indent="-358775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т.п.; о себе, собственной принадлежности и принадлежности других людей к определенному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  </a:r>
          </a:p>
          <a:p>
            <a:pPr marL="534988" indent="-358775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проявляет любознательность, активно задает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  </a:r>
          </a:p>
          <a:p>
            <a:pPr marL="534988" indent="-358775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  </a:r>
          </a:p>
          <a:p>
            <a:pPr marL="534988" indent="-358775">
              <a:spcBef>
                <a:spcPts val="0"/>
              </a:spcBef>
              <a:spcAft>
                <a:spcPts val="0"/>
              </a:spcAft>
            </a:pPr>
            <a:r>
              <a:rPr lang="ru-RU" sz="1050" dirty="0"/>
              <a:t>ребенок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др.;</a:t>
            </a:r>
            <a:endParaRPr lang="ru-RU" sz="1050" dirty="0"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15337"/>
            <a:ext cx="8001056" cy="1303867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90135"/>
            <a:ext cx="8001056" cy="344499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ru-RU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ребенок имеет разнообразные познавательные умения</a:t>
            </a:r>
            <a:r>
              <a:rPr lang="ru-RU" sz="4000" dirty="0">
                <a:solidFill>
                  <a:schemeClr val="tx1"/>
                </a:solidFill>
              </a:rPr>
              <a:t>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др.;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</a:rPr>
              <a:t>ребенок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</a:rPr>
              <a:t>ребенок 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</a:rPr>
              <a:t>ребенок 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ребенок владеет умениями, навыками и средствами художественной выразительности в различных видах деятельности и искусства; использует различные технические приемы в свободной художественной деятельности;</a:t>
            </a:r>
            <a:endParaRPr lang="ru-RU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</a:rPr>
              <a:t>ребенок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</a:rPr>
              <a:t>ребенок 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учетом игровой ситуации;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ребенок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  </a:r>
            <a:endParaRPr lang="ru-RU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</a:rPr>
              <a:t>ребенок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 ребенок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82125"/>
            <a:ext cx="8001056" cy="1303867"/>
          </a:xfrm>
        </p:spPr>
        <p:txBody>
          <a:bodyPr>
            <a:noAutofit/>
          </a:bodyPr>
          <a:lstStyle/>
          <a:p>
            <a:r>
              <a:rPr lang="ru-RU" sz="3000" b="1" dirty="0"/>
              <a:t>Целевой раздел части, формируемой участниками образовательных отношений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Часть, формируемая участниками образовательных отношений, состоит из парциальных программ, направленных на развитие детей в одной или нескольких образовательных областях, видах деятельности и/или культурных практик, обеспечивающих вариативность образовательного процесса.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5392"/>
            <a:ext cx="8001056" cy="1790600"/>
          </a:xfrm>
        </p:spPr>
        <p:txBody>
          <a:bodyPr>
            <a:noAutofit/>
          </a:bodyPr>
          <a:lstStyle/>
          <a:p>
            <a:r>
              <a:rPr lang="ru-RU" sz="3000" b="1" dirty="0"/>
              <a:t>Реализация парциальной программы «Экономическое воспитание дошкольников: формирование предпосылок финансовой грамотности»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428868"/>
            <a:ext cx="7858180" cy="379638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Программа направлена на обучение детей азам экономики, формирование у них экономических представлений и экономического сознания. Программа способствует формированию и развитию у детей воображения, коммуникативных способностей, навыков взаимодействия со взрослыми и другими детьми, первоначальных навыков самопознания, самооценки и саморазвития личности. Состоит из четырех блоков, связанных между собой задачами и содержанием: труд и продукт, деньги и цена, реклама, полезные экономические навыки и привычки в быту.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1"/>
            <a:ext cx="8001056" cy="1647724"/>
          </a:xfrm>
        </p:spPr>
        <p:txBody>
          <a:bodyPr>
            <a:normAutofit/>
          </a:bodyPr>
          <a:lstStyle/>
          <a:p>
            <a:r>
              <a:rPr lang="ru-RU" sz="3000" b="1" dirty="0"/>
              <a:t>Реализация парциальной программы </a:t>
            </a:r>
            <a:br>
              <a:rPr lang="ru-RU" sz="3000" b="1" dirty="0"/>
            </a:br>
            <a:r>
              <a:rPr lang="ru-RU" sz="3000" b="1" dirty="0"/>
              <a:t>«Цвет творчества»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90135"/>
            <a:ext cx="8001055" cy="3444997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Программа нацелена на создание оптимальных условий для формирования эстетического отношения к окружающему миру и творческое развитие ребенка с учетом его индивидуальности, способствует развитию личности ребенка. Большое внимание в программе уделено экспериментированию с различными изобразительными материалами.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1"/>
            <a:ext cx="8001056" cy="1647724"/>
          </a:xfrm>
        </p:spPr>
        <p:txBody>
          <a:bodyPr>
            <a:normAutofit/>
          </a:bodyPr>
          <a:lstStyle/>
          <a:p>
            <a:r>
              <a:rPr lang="ru-RU" sz="3000" b="1" dirty="0"/>
              <a:t>Реализация парциальной программы «Дорогою добра»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90135"/>
            <a:ext cx="7929617" cy="34449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>Программа направлена на достижение целевых ориентиров социально-коммуникативного развития, заявленных во ФГОС ДО, и представлена отдельными видами социальной культуры (нравственно-этическая, </a:t>
            </a:r>
            <a:r>
              <a:rPr lang="ru-RU" dirty="0" err="1"/>
              <a:t>гендерная</a:t>
            </a:r>
            <a:r>
              <a:rPr lang="ru-RU" dirty="0"/>
              <a:t>, народная, национальная, этническая, правовая, конфессиональная), доступными для восприятия и усвоения детьми. В программе представлены задачи социального воспитания по разным сферам социально-коммуникативного развития (когнитивной, эмоционально-чувственной, поведенческой) и содержание работы педагога с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15337"/>
            <a:ext cx="7858180" cy="1303867"/>
          </a:xfrm>
        </p:spPr>
        <p:txBody>
          <a:bodyPr>
            <a:normAutofit/>
          </a:bodyPr>
          <a:lstStyle/>
          <a:p>
            <a:r>
              <a:rPr lang="ru-RU" sz="3000" b="1" dirty="0"/>
              <a:t>Реализация программы </a:t>
            </a:r>
            <a:br>
              <a:rPr lang="ru-RU" sz="3000" b="1" dirty="0"/>
            </a:br>
            <a:r>
              <a:rPr lang="ru-RU" sz="3000" b="1" dirty="0"/>
              <a:t>«Удивительный мир музея»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Программа направлена на духовно-нравственное развитие дошкольников, расширение их познавательных горизонтов, стимулирование творческого процесса, выявление наклонностей и раскрытие личности путем создания музейной среды в ДОУ и организации образовательной деятельности в ней.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C1109-8986-4B52-AEF7-490467DFA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2671233"/>
            <a:ext cx="5904656" cy="1515533"/>
          </a:xfrm>
        </p:spPr>
        <p:txBody>
          <a:bodyPr/>
          <a:lstStyle/>
          <a:p>
            <a:r>
              <a:rPr lang="ru-RU" sz="4500" dirty="0">
                <a:solidFill>
                  <a:schemeClr val="bg2">
                    <a:lumMod val="25000"/>
                  </a:schemeClr>
                </a:solidFill>
              </a:rPr>
              <a:t>СОДЕРЖАТЕЛЬНЫЙ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146211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798734" cy="64145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714488"/>
            <a:ext cx="7632848" cy="45005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cs typeface="Times New Roman" pitchFamily="18" charset="0"/>
              </a:rPr>
              <a:t>Образовательная Программа (далее – Программа) Государственного бюджетного дошкольного образовательного учреждения детского сада №1 комбинированного вида Невского района Санкт-Петербурга (далее – ГБДОУ) разработана в соответствии с: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Федеральным законом от 29.12.2012 № 273-ФЗ «Об образовании в Российской Федерации» (ред. от 11.06.2022г.);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Федеральным государственным образовательным стандартом дошкольного образования (далее – ФГОС ДО) (утвержден приказом Министерства образования и науки Российской Федерации от 17 октября 2013 г. № 1155);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Примерной основной образовательной программой дошкольного образования, одобренной решением федерального учебно-методического объединения по общему образованию (протокол от 20 мая 2015 г. № 2/15);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Порядком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(приказ Министерства просвещения Российской Федерации от 31 июля 2020 г. №373);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Санитарно-эпидемиологическими требованиями к организациям воспитания и обучения, отдыха детей и молодежи (утверждены постановлением Главного государственного санитарного врача Российской Федерации от 28 сентября 2020 г. № 28 «Об утверждении СП 2.4.3648-20»);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Методическими рекомендациями по реализации образовательных программ дошкольного образования с применением электронного обучения, дистанционных образовательных технологий (Письмо Министерства просвещения Российской Федерации от 21.06.2021 г. №03-925 «О направлении методических рекомендаций»);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Уставом ГБДОУ детского сада №1 Невского района Санкт-Петербурга.</a:t>
            </a:r>
          </a:p>
        </p:txBody>
      </p:sp>
    </p:spTree>
    <p:extLst>
      <p:ext uri="{BB962C8B-B14F-4D97-AF65-F5344CB8AC3E}">
        <p14:creationId xmlns:p14="http://schemas.microsoft.com/office/powerpoint/2010/main" val="151807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>
                <a:latin typeface="Garamond" panose="02020404030301010803" pitchFamily="18" charset="0"/>
                <a:cs typeface="Times New Roman" pitchFamily="18" charset="0"/>
              </a:rPr>
              <a:t>В содержательном разделе представлены: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85992"/>
            <a:ext cx="7777434" cy="4071966"/>
          </a:xfrm>
        </p:spPr>
        <p:txBody>
          <a:bodyPr>
            <a:noAutofit/>
          </a:bodyPr>
          <a:lstStyle/>
          <a:p>
            <a:pPr lv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Содержание данного раздела обязательной части Программы соответствует содержанию раздела </a:t>
            </a:r>
            <a:r>
              <a:rPr lang="en-US" sz="1050" dirty="0"/>
              <a:t>III</a:t>
            </a:r>
            <a:r>
              <a:rPr lang="ru-RU" sz="1050" dirty="0"/>
              <a:t> ФОП ДО и определяет возрастные линии образовательной деятельности дошкольной образовательной организации по основным направлениям развития детей дошкольного возраста (социально-коммуникативного, познавательного, речевого, художественно-эстетического, физического развития).</a:t>
            </a:r>
            <a:endParaRPr lang="ru-RU" sz="105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описание модулей образовательной деятельности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 соответствии с направлениями развития ребенка в пяти образовательных областях: социально-коммуникативной, познавательной, речевой, художественно-эстетической и физического развития, с учетом используемых вариативных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описание вариативных форм, способов, методов и средств реализации Программы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 учетом возрастных и индивидуально-психологических особенностей воспитанников, специфики их образовательных потребностей, мотивов и интересов;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особенности образовательной деятельности разных видов и культурных практик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  в соответствии с требованиями ФОП ДО и ФГОС ДО;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взаимодействие педагогического коллектива с семьями воспитанников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 в духе партнерства в деле образования и воспитания детей</a:t>
            </a:r>
            <a:endParaRPr lang="ru-RU" sz="105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дистанционная работа с участниками образовательных отношений</a:t>
            </a:r>
            <a:endParaRPr lang="ru-RU" sz="105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 соответствии с положениями Стандарта и принципами Программы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Организации предоставлено право выбора способов реализации образовательной деятельности в зависимости от конкретных условий, предпочтений педагогического коллектива Организации и других участников образовательных отношений, а также с учетом индивидуальных особенностей воспитанников, специфики их индивидуальных потребностей и интересов. При организации образовательной деятельности по направлениям, обозначенным образовательными областями, необходимо следовать принципам Программы, в частности принципам поддержки разнообразия детства, индивидуализации дошкольного образования, возрастной адекватности образования и другим. Определяя содержание образовательной деятельности в соответствии с этими принципами, следует принимать во внимание разнообразие интересов и мотивов детей, значительные индивидуальные различия между детьми, неравномерность формирования разных способностей у ребенка, а также особенности </a:t>
            </a:r>
            <a:r>
              <a:rPr lang="ru-RU" sz="1050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социокультурной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среды, в которой проживают семьи воспитанников, и особенности места расположения Организации. 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10233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Формы, способы, методы и средства реализации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636912"/>
            <a:ext cx="6798736" cy="3528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cs typeface="Times New Roman" pitchFamily="18" charset="0"/>
              </a:rPr>
              <a:t>	</a:t>
            </a:r>
            <a:r>
              <a:rPr lang="ru-RU" sz="2000" dirty="0"/>
              <a:t>При выборе форм, методов, средств реализации Программы педагоги учитывают субъектные проявления ребенка в деятельности: интерес к миру и культуре; избирательное отношение к </a:t>
            </a:r>
            <a:r>
              <a:rPr lang="ru-RU" sz="2000" dirty="0" err="1"/>
              <a:t>социокультурным</a:t>
            </a:r>
            <a:r>
              <a:rPr lang="ru-RU" sz="2000" dirty="0"/>
              <a:t> объектам и разным видам деятельности; инициативность и желание заниматься той или иной деятельностью; самостоятельность в выборе и осуществлении деятельности; творчество в интерпретации объектов культуры и создании продуктов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619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3"/>
            <a:ext cx="8001056" cy="1719162"/>
          </a:xfrm>
        </p:spPr>
        <p:txBody>
          <a:bodyPr>
            <a:normAutofit/>
          </a:bodyPr>
          <a:lstStyle/>
          <a:p>
            <a:r>
              <a:rPr lang="ru-RU" sz="3000" b="1" dirty="0"/>
              <a:t>Особенности взаимодействия педагогического коллектива с семьями обучающихся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300" dirty="0"/>
              <a:t>Данный раздел Программы описывает организацию взаимодействия педагогов и родителей по проектированию и реализации содержания Программы, в части, дополняющей, поддерживающей и тактично направляющей воспитательные действия родителей (законных представителей) обучающихся раннего и дошкольного возраста и кооперирующей общие усилия на совместную образовательную деятельность по созданию условий для реализации Программы.</a:t>
            </a:r>
          </a:p>
          <a:p>
            <a:pPr algn="ctr">
              <a:buNone/>
            </a:pPr>
            <a:r>
              <a:rPr lang="ru-RU" sz="2000" b="1" i="1" dirty="0"/>
              <a:t>Совместная образовательная деятельность</a:t>
            </a:r>
            <a:r>
              <a:rPr lang="ru-RU" sz="2000" i="1" dirty="0"/>
              <a:t> педагогов и родителей (законных представителей) обучающихся </a:t>
            </a:r>
            <a:r>
              <a:rPr lang="ru-RU" sz="2000" b="1" i="1" dirty="0"/>
              <a:t>предполагает сотрудничество</a:t>
            </a:r>
            <a:r>
              <a:rPr lang="ru-RU" sz="2000" i="1" dirty="0"/>
              <a:t>: </a:t>
            </a:r>
            <a:endParaRPr lang="ru-RU" sz="2000" dirty="0"/>
          </a:p>
          <a:p>
            <a:pPr lvl="0"/>
            <a:r>
              <a:rPr lang="ru-RU" sz="2000" i="1" dirty="0"/>
              <a:t>в реализации некоторых образовательных задач; </a:t>
            </a:r>
            <a:endParaRPr lang="ru-RU" sz="2000" dirty="0"/>
          </a:p>
          <a:p>
            <a:pPr lvl="0"/>
            <a:r>
              <a:rPr lang="ru-RU" sz="2000" i="1" dirty="0"/>
              <a:t>в вопросах организации РППС и образовательных мероприятий; </a:t>
            </a:r>
            <a:endParaRPr lang="ru-RU" sz="2000" dirty="0"/>
          </a:p>
          <a:p>
            <a:pPr lvl="0"/>
            <a:r>
              <a:rPr lang="ru-RU" sz="2000" i="1" dirty="0"/>
              <a:t>в поддержке образовательных инициатив родителей (законных представителей) детей раннего и дошкольного возрастов; </a:t>
            </a:r>
            <a:endParaRPr lang="ru-RU" sz="2000" dirty="0"/>
          </a:p>
          <a:p>
            <a:r>
              <a:rPr lang="ru-RU" sz="2000" i="1" dirty="0"/>
              <a:t>в разработке и реализации образовательных проектов дошкольного учреждения совместно с семьей.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226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Рабочая программа воспитания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Рабочая программа воспитания входит в «Содержательный раздел» Программы, разработана в соответствии с Федеральной программой воспитания (п.29 раздела </a:t>
            </a:r>
            <a:r>
              <a:rPr lang="en-US" dirty="0"/>
              <a:t>III</a:t>
            </a:r>
            <a:r>
              <a:rPr lang="ru-RU" dirty="0"/>
              <a:t> «Содержательного раздела» ФОП ДО, раскрывает задачи и направления воспитательной работы, предусматривает приобщение детей к традиционным ценностям российского общества –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России).</a:t>
            </a:r>
          </a:p>
          <a:p>
            <a:pPr>
              <a:buNone/>
            </a:pPr>
            <a:r>
              <a:rPr lang="ru-RU" dirty="0"/>
              <a:t>	Структура Программы воспитания включает три раздела: целевой, содержательный и организационный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Общая цель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	личностное развитие каждого ребенка с учетом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Формы совместной деятельности в образовательной организации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/>
              <a:t>	Работа с родителями (законными представителями) </a:t>
            </a:r>
            <a:r>
              <a:rPr lang="ru-RU" dirty="0"/>
              <a:t>строится на принципах ценностного единства и сотрудничества всех субъектов </a:t>
            </a:r>
            <a:r>
              <a:rPr lang="ru-RU" dirty="0" err="1"/>
              <a:t>социокультурного</a:t>
            </a:r>
            <a:r>
              <a:rPr lang="ru-RU" dirty="0"/>
              <a:t> окружения дошкольного образовательного учреждения.</a:t>
            </a:r>
          </a:p>
          <a:p>
            <a:pPr>
              <a:buNone/>
            </a:pPr>
            <a:r>
              <a:rPr lang="ru-RU" dirty="0"/>
              <a:t>	Виды и формы деятельности по организации сотрудничества педагогов и родителей (законных представителей), используемые в учреждении в процессе воспитательной работы:</a:t>
            </a:r>
          </a:p>
          <a:p>
            <a:pPr lvl="0"/>
            <a:r>
              <a:rPr lang="ru-RU" dirty="0"/>
              <a:t>родительское собрание;</a:t>
            </a:r>
          </a:p>
          <a:p>
            <a:pPr lvl="0"/>
            <a:r>
              <a:rPr lang="ru-RU" dirty="0"/>
              <a:t>педагогические лектории;</a:t>
            </a:r>
          </a:p>
          <a:p>
            <a:pPr lvl="0"/>
            <a:r>
              <a:rPr lang="ru-RU" dirty="0"/>
              <a:t>родительские конференции;</a:t>
            </a:r>
          </a:p>
          <a:p>
            <a:pPr lvl="0"/>
            <a:r>
              <a:rPr lang="ru-RU" dirty="0"/>
              <a:t>круглые столы;</a:t>
            </a:r>
          </a:p>
          <a:p>
            <a:pPr lvl="0"/>
            <a:r>
              <a:rPr lang="ru-RU" dirty="0"/>
              <a:t>родительские клубы, клубы выходного дня;</a:t>
            </a:r>
          </a:p>
          <a:p>
            <a:pPr lvl="0"/>
            <a:r>
              <a:rPr lang="ru-RU" dirty="0"/>
              <a:t>мастер-классы;</a:t>
            </a:r>
          </a:p>
          <a:p>
            <a:pPr lvl="0"/>
            <a:r>
              <a:rPr lang="ru-RU" dirty="0"/>
              <a:t>иные формы взаимодействия </a:t>
            </a:r>
          </a:p>
          <a:p>
            <a:r>
              <a:rPr lang="ru-RU" dirty="0"/>
              <a:t>учтены в календарном учебном графике и календарном плане воспитательной работы.</a:t>
            </a:r>
          </a:p>
          <a:p>
            <a:r>
              <a:rPr lang="ru-RU" dirty="0"/>
              <a:t>Содержание проводимых событий фиксируются в проектных картах мероприятий и хранятся в методической копилке Программы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Технологии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Информационно-коммуникативные технологии,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	в т.ч. дистанционная работа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Технологии личностно-ориентированного взаимодействия педагога с детьми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Технологии проектной деятельности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Технологии исследовательской деятельности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Технологии «Портфолио дошкольника»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Технологии проблемного обучения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Технологии культурных практик (КОП)</a:t>
            </a:r>
          </a:p>
          <a:p>
            <a:pPr algn="just"/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технологии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Игровые технологии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322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Особенности образовательной деятельности разных видов и культурных практик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632848" cy="36332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Направленность дошкольного образования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и формирование общей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культуры ребенка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диктует естественное сочетание в Программе дошкольного учреждения познания детьми истории развития человеческого общества и формирование навыков существования в этом обществе, позитивной их социализации.</a:t>
            </a:r>
          </a:p>
          <a:p>
            <a:pPr marL="0" indent="0" algn="just">
              <a:buNone/>
            </a:pPr>
            <a:r>
              <a:rPr lang="ru-RU" sz="15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	Особенностью организации образовательной деятельности Программы является ситуационный подход. Основной единицей образовательного процесса выступает образовательная ситуация, т.е. такая форма совместной деятельности педагога и детей, которая планируется и целенаправленно организуется педагогом с целью решения определенных задач развития, воспитания и обучения. Образовательная ситуация протекает в конкретный временной период образовательной деятельности. Особенностью образовательной ситуации является появление образовательного результата (продукта) в ходе специально организованного взаимодействия воспитателя и ребенка. Такие продукты могут быть как материальными (рассказ, рисунок, поделка, коллаж, экспонат для выставки), так и нематериальными (новое знание, образ, идея, отношение, переживание). Ориентация на конечный продукт определяет технологию создания образовательных ситуаций.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11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15337"/>
            <a:ext cx="8032976" cy="1303867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Образовательная деятельность основана на организации педагогом видов деятельности, заданных </a:t>
            </a:r>
            <a:br>
              <a:rPr lang="ru-RU" sz="25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ФГОС дошкольного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848872" cy="396044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Игровая деятельность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является ведущей деятельностью ребенка дошкольного возраста.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Коммуникативная деятельность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направлена на решение задач, связанных с развитием свободного общения детей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Познавательно-исследовательская деятельность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включает в себя широкое познание детьми объектов живой и неживой природы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Художественно-творческая деятельность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неразрывно связана со знакомством детей с изобразительным искусством, развитием способности художественного восприятия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Музыкальная деятельность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организуется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в процессе музыкальных занятий, которые проводятся музыкальным руководителем дошкольного учреждения в специально оборудованном помещении.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Двигательная деятельность организуется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в процессе занятий физической культурой, требования к проведению которых согласуются дошкольным учреждением с положениями действующего СанПин.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Образовательная деятельность,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осуществляемая в ходе режимных моментов требует особых форм работы в соответствии с реализуемыми задачами воспитания, обучения и развития ребенка.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71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Взаимодействие педагогического коллектива с семьями дошкольников. Родительский клуб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632848" cy="36724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>
                <a:latin typeface="Garamond" panose="02020404030301010803" pitchFamily="18" charset="0"/>
                <a:cs typeface="Times New Roman" pitchFamily="18" charset="0"/>
              </a:rPr>
              <a:t>	</a:t>
            </a:r>
            <a:r>
              <a:rPr lang="ru-RU" sz="1800" dirty="0"/>
              <a:t>Семья является институтом первичной социализации и образования, который оказывает большое влияние на развитие ребенка в младенческом, раннем и дошкольном возрасте. Поэтому педагогам, реализующим образовательные программы дошкольного образования, необходимо учитывать в своей работе такие факторы, как условия жизни в семье, состав семьи, ее ценности и традиции, а также уважать и признавать способности и достижения родителей (законных представителей) в деле воспитания и развития их детей.</a:t>
            </a:r>
          </a:p>
          <a:p>
            <a:pPr>
              <a:buNone/>
            </a:pPr>
            <a:r>
              <a:rPr lang="ru-RU" sz="1800" dirty="0"/>
              <a:t>	Для эффективного, конструктивного взаимодействия с семьями в ГБДОУ детском саду №1 функционирует Родительский клуб, направленный на повышение педагогической компетентности родителей. Работа в Клубе построена на принципах добровольности и личной заинтересованности семей воспитанников во взаимодействии с детским садом. Тематика встреч определяется предварительным запросом родителей при личном обращении к специалистам ДОУ или дистанционно, используя группу детского сада </a:t>
            </a:r>
            <a:r>
              <a:rPr lang="ru-RU" sz="1800" dirty="0" err="1"/>
              <a:t>ВКонтакте</a:t>
            </a:r>
            <a:r>
              <a:rPr lang="ru-RU" sz="1800" dirty="0"/>
              <a:t>.</a:t>
            </a:r>
          </a:p>
          <a:p>
            <a:pPr>
              <a:buNone/>
            </a:pPr>
            <a:r>
              <a:rPr lang="ru-RU" sz="1800" dirty="0"/>
              <a:t>	Цель работы клуба – включение родительского сообщества в образовательный процесс, как участника образовательных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2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817522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	Программа спроектирована с учетом требований ФОП ДО, с учетом культурно-исторических особенностей современного общества, образовательных потребностей и запросов воспитанников и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ФГОС ДО.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	</a:t>
            </a:r>
            <a:r>
              <a:rPr lang="ru-RU" sz="1600" b="1" dirty="0"/>
              <a:t>Обязательная часть Программы </a:t>
            </a:r>
            <a:r>
              <a:rPr lang="ru-RU" sz="1600" dirty="0"/>
              <a:t>построена на содержании Федеральной образовательной программы дошкольного образования , утвержденной приказом Министерства Просвещения Российской Федерации от 25.11.2022 г.  № 1028 .</a:t>
            </a:r>
          </a:p>
          <a:p>
            <a:pPr marL="0" indent="0" algn="ctr">
              <a:buNone/>
            </a:pPr>
            <a:r>
              <a:rPr lang="ru-RU" sz="1600" dirty="0"/>
              <a:t>	Объем обязательной части Программы составляет 60% от ее общего объема; части, формируемой участниками образовательных отношений  - 40%.</a:t>
            </a:r>
          </a:p>
          <a:p>
            <a:pPr marL="0" indent="0" algn="ctr">
              <a:buNone/>
            </a:pPr>
            <a:r>
              <a:rPr lang="ru-RU" sz="1600" dirty="0"/>
              <a:t>	Программа включает три основных раздела: целевой, содержательный и организационный.</a:t>
            </a:r>
          </a:p>
          <a:p>
            <a:pPr marL="0" indent="0" algn="ctr">
              <a:buNone/>
            </a:pPr>
            <a:r>
              <a:rPr lang="ru-RU" sz="1600" dirty="0"/>
              <a:t>	Программа является документом, с учетом которого ГБДОУ, осуществляет образовательную деятельность на уровне дошкольного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95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728" y="767811"/>
            <a:ext cx="6798734" cy="1303867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55212"/>
            <a:ext cx="7746654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/>
              <a:t>	«Экономическое воспитание дошкольников: формирование предпосылок финансовой грамотности» А.Д. Шатова, Ю.А. Аксенова,             И.Л. Кириллов, В.Е. Давыдова, И.С. Мищенко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	</a:t>
            </a:r>
            <a:r>
              <a:rPr lang="ru-RU" sz="1100" dirty="0"/>
              <a:t>Программа закладывает основы экономической и финансовой грамотности у детей дошкольного возраста, направлена на формирование позитивных установок к различным видам труда, навыков самообслуживания, элементарного бытового труда в помещении и на улице (участке детского сада), а также первичных представлений о труде взрослых, его роли в обществе и жизни каждого человека, способствует социально-коммуникативному и познавательному развитию детей.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/>
              <a:t>	</a:t>
            </a:r>
            <a:r>
              <a:rPr lang="ru-RU" sz="1100" b="1" dirty="0"/>
              <a:t>Цель программы</a:t>
            </a:r>
            <a:r>
              <a:rPr lang="ru-RU" sz="1100" dirty="0"/>
              <a:t>: помочь детям 5-7 лет войти в социально-экономическую жизнь, способствовать формированию основ финансовой грамотности у детей данного возраста.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1100" b="1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/>
              <a:t>	Задачи</a:t>
            </a:r>
            <a:r>
              <a:rPr lang="ru-RU" sz="1100" dirty="0"/>
              <a:t> – выработать следующие умения, навыки и личностные качества: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/>
              <a:t>	Понимать и ценить окружающий предметный мир (</a:t>
            </a:r>
            <a:r>
              <a:rPr lang="ru-RU" sz="1100" dirty="0" err="1"/>
              <a:t>мир</a:t>
            </a:r>
            <a:r>
              <a:rPr lang="ru-RU" sz="1100" dirty="0"/>
              <a:t> вещей, как результат труда людей);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/>
              <a:t>	Уважать людей, умеющих трудиться и честно зарабатывать деньги;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/>
              <a:t>	Осознавать взаимосвязь понятий «труд – продукт – деньги» и «стоимость продукта в зависимости от его качества», видеть красоту человеческого творения;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/>
              <a:t>	Признавать авторитетными качества человека-хозяина: бережливость, рациональность, экономность, трудолюбие и вместе с тем – щедрость, благородство, честность, отзывчивость, сочувствие (примеры меценатства, материальной взаимопомощи, поддержки и т.п.);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/>
              <a:t>	Рационально оценивать способы и средства выполнения желаний, корректировать собственные потребности, выстраивать их иерархию и временную перспективу реализации;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/>
              <a:t>	Применять полученные умения и навыки в реальных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1754575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15337"/>
            <a:ext cx="8001056" cy="1303867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357430"/>
            <a:ext cx="7643866" cy="4000527"/>
          </a:xfrm>
        </p:spPr>
        <p:txBody>
          <a:bodyPr>
            <a:normAutofit fontScale="55000" lnSpcReduction="20000"/>
          </a:bodyPr>
          <a:lstStyle/>
          <a:p>
            <a:pPr marL="285750" lvl="6" indent="-285750">
              <a:buNone/>
            </a:pPr>
            <a:r>
              <a:rPr lang="ru-RU" sz="2900" b="1" dirty="0"/>
              <a:t>	«Цвет творчества» А.Д. Шатова, Ю.А. Аксенова, И.Л. Кириллов, В.Е. Давыдова, И.С. Мищенко</a:t>
            </a:r>
          </a:p>
          <a:p>
            <a:r>
              <a:rPr lang="ru-RU" dirty="0"/>
              <a:t>В программе сформулированы и конкретизированы задачи по художественно-эстетическому развитию для детей младшей, средней, старшей и подготовительной к школе групп. Большое внимание уделено экспериментированию с различными изобразительными материалами.</a:t>
            </a:r>
          </a:p>
          <a:p>
            <a:r>
              <a:rPr lang="ru-RU" b="1" dirty="0"/>
              <a:t>Цель программы:</a:t>
            </a:r>
            <a:r>
              <a:rPr lang="ru-RU" dirty="0"/>
              <a:t>  всестороннее развитие творческих способностей детей через продуктивные виды деятельности, помочь ребенку стать творческой личностью, проявить свои художественные способности в разных видах изобразительной и прикладной деятельности.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Развитие художественно-эмоционального отношения к действительности, художественной культуре;</a:t>
            </a:r>
          </a:p>
          <a:p>
            <a:pPr lvl="0"/>
            <a:r>
              <a:rPr lang="ru-RU" dirty="0"/>
              <a:t>Формирование художественно-образного мышления средствами разных видов искусств и их взаимопроникновения на основе принципа ассоциативности;</a:t>
            </a:r>
          </a:p>
          <a:p>
            <a:pPr lvl="0"/>
            <a:r>
              <a:rPr lang="ru-RU" dirty="0"/>
              <a:t>Развитие интеллектуально-творческого потенциала личности дошкольника;</a:t>
            </a:r>
          </a:p>
          <a:p>
            <a:pPr lvl="0"/>
            <a:r>
              <a:rPr lang="ru-RU" dirty="0"/>
              <a:t>Формирование понимания красоты и гармонии цветового богатства действительности;</a:t>
            </a:r>
          </a:p>
          <a:p>
            <a:r>
              <a:rPr lang="ru-RU" dirty="0"/>
              <a:t>развитие цветового зрения, художественно-образной памяти, воображения и фантазии, творческой активности, художественных способностей.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357430"/>
            <a:ext cx="7710650" cy="38884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«Дорогою добра» Л.В. Коломийченко</a:t>
            </a:r>
          </a:p>
          <a:p>
            <a:pPr marL="180975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ru-RU" sz="3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 программы: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Своевременное, соответствующее возрастным, половым, этническим особенностям детей дошкольного возраста, и качественное, обеспечивающее достижение оптимального уровня, социально-коммуникативное развитие дошкольников.</a:t>
            </a:r>
          </a:p>
          <a:p>
            <a:pPr marL="542925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Задачи:</a:t>
            </a:r>
            <a:endParaRPr lang="ru-RU" sz="3200" dirty="0">
              <a:solidFill>
                <a:srgbClr val="000000"/>
              </a:solidFill>
              <a:effectLst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уточнять, дополнять, конкретизировать, систематизировать, дифференцировать и обобщать знания о человеке как </a:t>
            </a:r>
            <a:r>
              <a:rPr lang="ru-RU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биопсихосоциальном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 существе (его внешние признаки, различия между людьми разного возраста и пола; настроения, чувства, переживания; взаимоотношения с другими людьми);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способствовать формированию понятий о различных функциях, выполняемых взрослыми людьми в процессе жизни (коммуникативная, трудовая, экономическая, производственная, </a:t>
            </a:r>
            <a:r>
              <a:rPr lang="ru-RU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фелицитарная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, репродуктивная), специфических видах их деятельности (труд, спорт, профессии, искусство), отдыхе, увлечениях, интересах;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дать понятие о семье как совокупности людей разного возраста и пола, объединенных родовым началом, особенностях их поведения и взаимоотношений;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стимулировать проявления сопереживания, сочувствия во взаимоотношениях с детьми; заботы, уважения, привязанности к ближайшему окружению (родственники, сверстники, сотрудники детского сада)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воспитывать чувства родовой чести, привязанности; сопричастности к общим делам, любви и уважения к членам семьи;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уточнять, дополнять, конкретизировать, систематизировать, дифференцировать и обобщать знания об истории возникновения человека на земле, его образе жизни в древности, развитии труда, техническом прогрессе (средства коммуникации, передвижения, условия быта); об отдельных исторических событиях, людях, имеющих к ним отношение;</a:t>
            </a:r>
          </a:p>
          <a:p>
            <a:pPr marL="180975" indent="-180975" algn="just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способствовать формированию понятий о символике государства (флаг, гимн, герб страны); структуре государства (правительство, армия, народ, территория); о правах человека;</a:t>
            </a:r>
          </a:p>
          <a:p>
            <a:pPr marL="180975" lvl="0" indent="-180975" algn="just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воспитывать интерес к истории цивилизации, чувство восхищения достижениями человечества;</a:t>
            </a:r>
          </a:p>
          <a:p>
            <a:pPr marL="180975" lvl="0" indent="-180975" algn="just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способствовать формированию понятий о принадлежности каждого человека к определенной культуре, определяющей его национальность, об этносе и расе; об атрибутах культуры;</a:t>
            </a:r>
          </a:p>
          <a:p>
            <a:pPr marL="180975" lvl="0" indent="-180975" algn="just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способствовать становлению национального самосознания, ощущение принадлежности к определенной культуре, этнической идентификации;</a:t>
            </a:r>
          </a:p>
          <a:p>
            <a:pPr marL="180975" lvl="0" indent="-180975" algn="just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воспитывать толерантное, уважительное, доброжелательное отношение к людям другой национальности, этноса, расы сне зависимости от социального происхождения, вероисповедания, пола, личностного и поведенческого своеобразия;</a:t>
            </a:r>
          </a:p>
          <a:p>
            <a:pPr marL="180975" lvl="0" indent="-180975" algn="just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уточнять, дополнять, конкретизировать, систематизировать, дифференцировать и обобщать знания о родном крае, как части России; истории зарождения и развития своего края, города; людях, прославивших свой край в истории его становления; улицах, районах, достопримечательностях, символике, традициях своей города;</a:t>
            </a:r>
          </a:p>
          <a:p>
            <a:pPr marL="180975" lvl="0" indent="-180975" algn="just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воспитывать чувство гордости от осознания принадлежности к носителям традиций и культуры своего края;</a:t>
            </a:r>
          </a:p>
          <a:p>
            <a:pPr marL="180975" lvl="0" indent="-180975" algn="just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побуждать потребность в поддержании красоты, проявлении заботы о растительном и животном мире своего края</a:t>
            </a:r>
            <a:endParaRPr lang="ru-RU" sz="3200" dirty="0">
              <a:solidFill>
                <a:srgbClr val="000000"/>
              </a:solidFill>
              <a:effectLst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67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57431"/>
            <a:ext cx="7261253" cy="392909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«Наш дом – природа» Н.А.Рыжова</a:t>
            </a:r>
          </a:p>
          <a:p>
            <a:pPr marL="0" indent="0" algn="just">
              <a:buNone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	</a:t>
            </a:r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Программа направлена на воспитание гуманной, социально-активной, творческой личности, способной понимать и любить окружающий мир, природу и бережно относится к ним; на формирование целостного взгляда на природу и место человека в ней. Программа обеспечивает преемственность в экологическом образовании дошкольников с начальной школой по предметам «Окружающий мир», «Природоведение».</a:t>
            </a:r>
          </a:p>
          <a:p>
            <a:pPr>
              <a:buNone/>
            </a:pPr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Цель – формирование у дошкольника экологической культуры, которая проявляется в эмоционально-положительном отношении к природе, окружающему миру, в ответственном отношении к своему здоровью и состоянию окружающей среды, в соблюдении определенных моральных норм, в системе ценностных ориентаций.</a:t>
            </a:r>
          </a:p>
          <a:p>
            <a:pPr>
              <a:buNone/>
            </a:pPr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формирование системы элементарных научных экологических знаний, доступных пониманию ребенка-дошкольника (прежде всего, как средства становления осознанно-правильного отношения к природе); развитие познавательного интереса к миру природы; формирование первоначальных умений и навыков экологически грамотного и безопасного для природы и для самого ребенка поведения;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воспитание гуманного, эмоционально-положительного, бережного, заботливого отношения к миру природы и окружающему миру в целом; развитие чувства </a:t>
            </a:r>
            <a:r>
              <a:rPr lang="ru-RU" sz="3600" b="1" dirty="0" err="1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эмпатии</a:t>
            </a:r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к объектам природы;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формирование умений и навыков наблюдений за природными объектами и явлениями;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формирование первоначальной системы ценностных ориентаций (восприятие себя как части природы, взаимосвязи человека и природы, </a:t>
            </a:r>
            <a:r>
              <a:rPr lang="ru-RU" sz="3600" b="1" dirty="0" err="1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самоценность</a:t>
            </a:r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и многообразие значений природы, ценность общения с природой);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освоение элементарных норм поведения по отношению к природе, формирование навыков рационального природопользования в повседневной жизни;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формирование умения и желания сохранять природу и при необходимости оказывать ей помощь (уход за живыми объектами), а также навыков элементарной природоохранной деятельности в ближайшем окружении;</a:t>
            </a:r>
          </a:p>
          <a:p>
            <a:r>
              <a:rPr lang="ru-RU" sz="36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формирование элементарных умений предвидеть последствия некоторых своих действий по отношению к окружающей среде.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57430"/>
            <a:ext cx="7261253" cy="392908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>
                <a:solidFill>
                  <a:schemeClr val="tx1"/>
                </a:solidFill>
                <a:cs typeface="Times New Roman" pitchFamily="18" charset="0"/>
              </a:rPr>
              <a:t>«Удивительный мир музея»  Веревкина Н.Л</a:t>
            </a:r>
            <a:r>
              <a:rPr lang="ru-RU" sz="29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	</a:t>
            </a:r>
            <a:r>
              <a:rPr lang="ru-RU" b="1" i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Программа направлена на духовно-нравственное развитие дошкольников, расширение их познавательных горизонтов, стимулирование творческого процесса, выявление наклонностей и раскрытие личности путем создания музейной среды в ДОУ и организации образовательной деятельности в ней.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Цель – формирование у дошкольников познавательного интереса к культурному и историческому наследию страны (в т.ч. к родному городу), гражданской позиции; создание условий для социальной активности и поддержки детской инициативы при активном участии родителей в образовательном процессе на основе технологии сопровождения.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Приобщение дошкольников к элементарным общепринятым социальным культурным нормам и правилами межличностного взаимодействия со сверстниками и взрослыми.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Изменение условий для формирования позитивной социализации обучающихся через создание комплекса мини-музеев с разным смысловым стержнем.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Формирование профессиональной компетентности музейного педагога.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Повышение уровня образованности родительской общественности в сфере музейной культуры.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C1109-8986-4B52-AEF7-490467DFA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2671233"/>
            <a:ext cx="6048672" cy="1515533"/>
          </a:xfrm>
        </p:spPr>
        <p:txBody>
          <a:bodyPr/>
          <a:lstStyle/>
          <a:p>
            <a:r>
              <a:rPr lang="ru-RU" sz="4200" dirty="0">
                <a:solidFill>
                  <a:schemeClr val="bg2">
                    <a:lumMod val="25000"/>
                  </a:schemeClr>
                </a:solidFill>
              </a:rPr>
              <a:t>ОРГАНИЗАЦИОННЫЙ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4259885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Психолого-педагогические условия, обеспечивающие развитие ребенка</a:t>
            </a:r>
            <a:endParaRPr lang="ru-RU" sz="30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2528686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Личностно-порождающее взаимодействие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взрослых с детьми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Ориентированность педагогической оценки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 относительные показатели детской успешности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Формирование игры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как важнейшего фактора развития ребенка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Сбалансированность репродуктивной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(воспроизводящей готовый образец) и продуктивной (производящей субъективно новый продукт) деятельности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Участие семьи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Профессиональное развитие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педагогов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60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Организация развивающей предметно-пространственной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488832" cy="37444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должна: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обеспечивать реализацию различных образовательных программ;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учитывать национально-культурные, климатические условия, в которых осуществляется образовательная деятельность;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учитывать возрастные особенности детей.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Развивающая  среда  построена  на  следующих  принципах: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1) насыщенность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4) вариативной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5) доступность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6) безопасной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77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Кадровые условия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776864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	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ГБДОУ детский сад №1 укомплектован квалифицированными кадрами, в т.ч. руководящими, педагогическими, учебно-вспомогательными, административно-хозяйственными работниками.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	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педагогическими работниками в течение всего времени пребывания воспитанников в ГБДОУ №1 (относятся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такие специалисты, как воспитатель (включая старшего), логопед, педагог-психолог, музыкальный руководитель, инструктор по физической культуре).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учебно-вспомогательными работниками в группе в течение всего времени пребывания воспитанников в  ГБДОУ №1 (относятся такие специалисты, как помощник воспитателя).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Каждая группа должна непрерывно сопровождаться одним или несколькими учебно-вспомогательными работниками.</a:t>
            </a:r>
          </a:p>
          <a:p>
            <a:pPr marL="0" indent="0" algn="just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72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Материально-техническое обеспечение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819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ГБДОУ №1 создаёт материально-технические условия, обеспечивающие: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1) возможность достижения  воспитанниками планируемых результатов освоения Программы;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2) выполнение Организацией требований: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санитарно-эпидемиологических правил и нормативов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пожарной безопасности и электробезопасности;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охране здоровья воспитанников и охране труда работников Организации;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возможность для беспрепятственного доступа воспитанников с ограниченными возможностями здоровья, в т. ч. детей-инвалидов, к объектам инфраструктуры организации, осуществляющей образовательную деятельность.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511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632848" cy="1714511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В части Программы, формируемой участниками образовательных отношений представлены программы: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0"/>
            <a:ext cx="7429552" cy="392909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«Экономическое воспитание дошкольников: формирование предпосылок финансовой грамотности»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А.Д. Шатова, Ю.А. Аксенова, И.Л. Кириллов, В.Е. Давыдова, И.С. Мищенко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Программа направлена на обучение детей азам экономики, формирование у них экономических представлений и экономического сознания. Программа способствует формированию и развитию у детей воображения, коммуникативных способностей, навыков взаимодействия со взрослыми и другими детьми, первоначальных навыков самопознания, самооценки и саморазвития личности.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«Цвет творчества» Н.В. Дубровская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Программа нацелена на создание оптимальных условий для формирования эстетического отношения к окружающему миру и творческое развитие ребенка с учетом его индивидуальности, способствует развитию личности ребенка.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«Дорогою добра» Л.В. Коломийченко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Программа представлена отдельными видами социальной культуры (нравственно-эстетическая, гендерная, народная, национальная, этническая, правовая, конфессиональная), доступным для воспитания и усвоения детьми. В программе представлены задачи социального воспитания по разным сферам социально-коммуникативного развития (когнитивной, эмоционально-чувственной, поведенческой) и содержание работы педагога с детьми.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Наш дом природа Н.А.Рыжова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Программа направлена на воспитание гуманной, социально-активной, творческой личности, способной понимать и любить окружающий мир, природу и бережно относится к ним; на формирование целостного взгляда на природу и место человека в ней. Программа обеспечивает преемственность в экологическом образовании дошкольников с начальной школой по предметам «Окружающий мир», «Природоведение».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Удивительный мир музея Н.Л.Веревкина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Программа направлена на духовно-нравственное развитие дошкольников, расширение их познавательных горизонтов, стимулирование творческого процесса, выявление наклонностей и раскрытие личности путем создания музейной среды в ДОУ и организации образовательной деятельности в ней.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88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Финансовые условия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Финансовое обеспечение реализации образовательной программы дошкольного образования опирается на исполнение расходных обязательств, обеспечивающих государственные гарантии прав на получение общедоступного и бесплатного дошкольного общего образования. Объем действующих расходных обязательств отражается в государственном (муниципальном) задании образовательной организации, реализующей программу дошкольного 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4661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Режим дня и распорядок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920880" cy="403244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Ежедневная организации жизни и деятельности детей осуществляется с учетом: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построения образовательного процесса на адекватных возрасту формах работы с детьми;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решения программных образовательных задач в совместной деятельности взрослого и детей и самостоятельной деятельности детей не только в рамках непосредственно образовательной деятельности, но и при проведении режимных моментов в соответствии со спецификой дошкольного образования.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 режима  дня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проведении режимных процессов ГБДОУ придерживается следующих правил: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полное и своевременное удовлетворение всех органических потребностей детей.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тщательный гигиенический уход, обеспечение чистоты тела, одежды, постели.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привлечение детей к посильному участию в режимных процессах; поощрение самостоятельности и активности.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культурно-гигиенических навыков.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эмоциональное общение в ходе выполнения режимных процессов.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учет потребностей детей, индивидуальных особенностей каждого ребенка.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спокойный и доброжелательный тон обращения, бережное отношение к ребенку, устранение долгих ожиданий.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 принципы  построения  режима  дня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Режим дня  выполняется  на  протяжении  всего  периода  воспитания  детей  в  дошкольном  учреждении,  сохраняя   последовательность,  постоянство  и  постепенность.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Построение режима  дня  соответствует возрастным и  психофизиологическим  особенностям  дошкольников. 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В ГДОУ №1  для  каждой  возрастной группы определен свой режим  дня. Организация  режима  дня  проводится  с  учетом  теплого  и  холодного  периода  года. Также выделены адаптационный режим, щадящий режим, режим дня при плохой погоде, при карантине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025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42" y="692696"/>
            <a:ext cx="8229600" cy="172819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Особенности традиционных событий, праздников,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36912"/>
            <a:ext cx="7416824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основе лежит комплексно-тематическое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планирование воспитательно-образовательной работы в ДОУ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построение  воспитательно-образовательного процесса, направленного  на  обеспечение единства  воспитательных, развивающих и обучающих целей и задач,  с учетом интеграции  на необходимом и достаточном материале, максимально приближаясь к разумному «минимуму» с учетом  контингента воспитанников, их индивидуальных и возрастных  особенностей, социального заказа родителей.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68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560840" cy="176300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Перспективы работы по совершенствованию и развитию содержания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0135"/>
            <a:ext cx="7416824" cy="37471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	Совершенствование и развитие Программы и сопутствующих нормативных и правовых, научно-­методических, кадровых, информационных и материально­-технических ресурсов предполагается осуществлять с участием научного, экспертного и широкого профессионального сообщества педагогов дошкольного образования, федеральных, региональных, муниципальных органов управления образованием Российской Федерации, руководства Организаций, а также других участников образовательных отношений и сетевых партнеров по реализации образовательных программ (далее – Участники совершенствования Программы).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ГБДОУ детский сад №1 Невского района Санкт-Петербурга</a:t>
            </a:r>
          </a:p>
          <a:p>
            <a:pPr lvl="0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Библиотека №7 Невской ЦБС</a:t>
            </a:r>
          </a:p>
          <a:p>
            <a:pPr lvl="0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Центр физической культуры, спорта и здоровья Невского района</a:t>
            </a:r>
          </a:p>
          <a:p>
            <a:pPr lvl="0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ГБОУ школа №346</a:t>
            </a:r>
          </a:p>
          <a:p>
            <a:pPr lvl="0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ИМЦ Невского района Санкт-Петербурга</a:t>
            </a:r>
          </a:p>
          <a:p>
            <a:pPr lvl="0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Детская школа искусств им. М.И. Глинки</a:t>
            </a:r>
          </a:p>
          <a:p>
            <a:pPr lvl="0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ЦППМСП</a:t>
            </a:r>
          </a:p>
        </p:txBody>
      </p:sp>
    </p:spTree>
    <p:extLst>
      <p:ext uri="{BB962C8B-B14F-4D97-AF65-F5344CB8AC3E}">
        <p14:creationId xmlns:p14="http://schemas.microsoft.com/office/powerpoint/2010/main" val="1058101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A206F-7ED9-4174-87A5-ADDCE4FB6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934" y="2564904"/>
            <a:ext cx="5308866" cy="1656184"/>
          </a:xfrm>
        </p:spPr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769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C1109-8986-4B52-AEF7-490467DFA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500" dirty="0">
                <a:solidFill>
                  <a:schemeClr val="bg2">
                    <a:lumMod val="25000"/>
                  </a:schemeClr>
                </a:solidFill>
              </a:rPr>
              <a:t>ЦЕЛЕВОЙ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338501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Цель и задачи реализации Программы</a:t>
            </a:r>
            <a:endParaRPr lang="ru-RU" sz="3000" dirty="0">
              <a:solidFill>
                <a:schemeClr val="bg2">
                  <a:lumMod val="25000"/>
                </a:schemeClr>
              </a:solidFill>
              <a:effectLst/>
              <a:latin typeface="Garamond" panose="02020404030301010803" pitchFamily="18" charset="0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36912"/>
            <a:ext cx="7272808" cy="34892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Целью Программы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 </a:t>
            </a:r>
            <a:r>
              <a:rPr lang="ru-RU" sz="1800" dirty="0"/>
              <a:t>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1600" dirty="0">
              <a:solidFill>
                <a:schemeClr val="bg2">
                  <a:lumMod val="25000"/>
                </a:schemeClr>
              </a:solidFill>
              <a:effectLst/>
              <a:latin typeface="Garamond" panose="02020404030301010803" pitchFamily="18" charset="0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14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500042"/>
            <a:ext cx="6798734" cy="1857388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Цель Программы достигается через решение следующих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8868"/>
            <a:ext cx="7776864" cy="3500462"/>
          </a:xfrm>
        </p:spPr>
        <p:txBody>
          <a:bodyPr>
            <a:noAutofit/>
          </a:bodyPr>
          <a:lstStyle/>
          <a:p>
            <a:r>
              <a:rPr lang="ru-RU" sz="1000" dirty="0"/>
              <a:t>обеспечение единых для РФ содержания ДО и планируемых результатов освоения образовательной программы ДО;</a:t>
            </a:r>
          </a:p>
          <a:p>
            <a:r>
              <a:rPr lang="ru-RU" sz="1000" dirty="0"/>
              <a:t>приобщение 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r>
              <a:rPr lang="ru-RU" sz="1000" dirty="0"/>
              <a:t>построение (структурирование) содержания образовательной работы на основе учета возрастных и индивидуальных особенностей развития;</a:t>
            </a:r>
          </a:p>
          <a:p>
            <a:r>
              <a:rPr lang="ru-RU" sz="1000" dirty="0"/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</a:p>
          <a:p>
            <a:r>
              <a:rPr lang="ru-RU" sz="1000" dirty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r>
              <a:rPr lang="ru-RU" sz="1000" dirty="0"/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</a:t>
            </a:r>
          </a:p>
          <a:p>
            <a:r>
              <a:rPr lang="ru-RU" sz="1000" dirty="0"/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r>
              <a:rPr lang="ru-RU" sz="1000" dirty="0"/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173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442093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Программа построена 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 следующих принципах: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7920880" cy="4032448"/>
          </a:xfrm>
        </p:spPr>
        <p:txBody>
          <a:bodyPr>
            <a:normAutofit/>
          </a:bodyPr>
          <a:lstStyle/>
          <a:p>
            <a:r>
              <a:rPr lang="ru-RU" sz="1100" dirty="0"/>
              <a:t>полноценное проживание ребенком всех этапов детства (младенческого, раннего и дошкольного возрастов), обогащение (амплификация) детского развития;</a:t>
            </a:r>
          </a:p>
          <a:p>
            <a:r>
              <a:rPr lang="ru-RU" sz="1100" dirty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r>
              <a:rPr lang="ru-RU" sz="1100" dirty="0"/>
              <a:t>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sz="1100" dirty="0"/>
              <a:t>поддержка инициативы детей в различных видах деятельности;</a:t>
            </a:r>
          </a:p>
          <a:p>
            <a:r>
              <a:rPr lang="ru-RU" sz="1100" dirty="0"/>
              <a:t>сотрудничество ДОО с семьей;</a:t>
            </a:r>
          </a:p>
          <a:p>
            <a:r>
              <a:rPr lang="ru-RU" sz="1100" dirty="0"/>
              <a:t>приобщение детей к </a:t>
            </a:r>
            <a:r>
              <a:rPr lang="ru-RU" sz="1100" dirty="0" err="1"/>
              <a:t>социокультурным</a:t>
            </a:r>
            <a:r>
              <a:rPr lang="ru-RU" sz="1100" dirty="0"/>
              <a:t> нормам, традициям семьи, общества и государства;</a:t>
            </a:r>
          </a:p>
          <a:p>
            <a:r>
              <a:rPr lang="ru-RU" sz="1100" dirty="0"/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r>
              <a:rPr lang="ru-RU" sz="1100" dirty="0"/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r>
              <a:rPr lang="ru-RU" sz="1100" dirty="0"/>
              <a:t>учет этнокультурной ситуации развития детей.</a:t>
            </a:r>
            <a:endParaRPr lang="ru-RU" sz="11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9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3000" b="1" dirty="0">
                <a:latin typeface="Garamond" panose="02020404030301010803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800" dirty="0"/>
              <a:t>Планируемые результаты освоения Программы представляют собой возрастные характеристики возможных достижений ребенка дошкольного возраста на разных возрастных этапах и к завершению дошкольного образования.</a:t>
            </a:r>
          </a:p>
          <a:p>
            <a:pPr algn="ctr">
              <a:buNone/>
            </a:pPr>
            <a:r>
              <a:rPr lang="ru-RU" sz="1800" dirty="0"/>
              <a:t>В соответствии с периодизацией психического развития ребенка согласно культурно-исторической психологии дошкольное детство подразделяется на три возраста: младенческий (первое и второе полугодия жизни), ранний (от одного года до трех лет) и дошкольный возраст (от трех до семи лет).</a:t>
            </a:r>
          </a:p>
          <a:p>
            <a:pPr algn="ctr">
              <a:buNone/>
            </a:pPr>
            <a:r>
              <a:rPr lang="ru-RU" sz="1800" dirty="0"/>
              <a:t>Степень выраженности возрастных характеристик возможных достижений может различаться у детей одного возраста по причине высокой индивидуализации их психического развития и разных стартовых условий освоения образовательной программы. Обозначенные различия не должны быть констатированы как трудности ребенка в освоении Программы и не подразумевают его включения в соответствующую целевую группу.</a:t>
            </a:r>
          </a:p>
          <a:p>
            <a:pPr algn="ctr">
              <a:buNone/>
            </a:pPr>
            <a:r>
              <a:rPr lang="ru-RU" sz="1800" dirty="0"/>
              <a:t>Планируемые результаты реализации Программы представлены в соответствии с возрастными характеристиками списочного состава обучающихся дошкольного образовательного учреждения.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554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940</TotalTime>
  <Words>6185</Words>
  <Application>Microsoft Office PowerPoint</Application>
  <PresentationFormat>Экран (4:3)</PresentationFormat>
  <Paragraphs>320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ПРЕЗЕНТАЦИЯ ОБРАЗОВАТЕЛЬНОЙ ПРОГРАММЫ ДОШКОЛЬНОГО ОБРАЗОВАНИЯ</vt:lpstr>
      <vt:lpstr>Введение</vt:lpstr>
      <vt:lpstr>Презентация PowerPoint</vt:lpstr>
      <vt:lpstr>В части Программы, формируемой участниками образовательных отношений представлены программы:</vt:lpstr>
      <vt:lpstr>ЦЕЛЕВОЙ РАЗДЕЛ</vt:lpstr>
      <vt:lpstr>Цель и задачи реализации Программы</vt:lpstr>
      <vt:lpstr>Цель Программы достигается через решение следующих задач</vt:lpstr>
      <vt:lpstr>Программа построена  на следующих принципах:</vt:lpstr>
      <vt:lpstr> Планируемые результаты</vt:lpstr>
      <vt:lpstr>Целевые ориентиры образования в раннем возрасте</vt:lpstr>
      <vt:lpstr>Целевые ориентиры на этапе завершения дошкольного образования</vt:lpstr>
      <vt:lpstr>Целевые ориентиры на этапе завершения дошкольного образования</vt:lpstr>
      <vt:lpstr>Целевые ориентиры на этапе завершения дошкольного образования</vt:lpstr>
      <vt:lpstr>Целевой раздел части, формируемой участниками образовательных отношений </vt:lpstr>
      <vt:lpstr>Реализация парциальной программы «Экономическое воспитание дошкольников: формирование предпосылок финансовой грамотности»</vt:lpstr>
      <vt:lpstr>Реализация парциальной программы  «Цвет творчества»</vt:lpstr>
      <vt:lpstr>Реализация парциальной программы «Дорогою добра»</vt:lpstr>
      <vt:lpstr>Реализация программы  «Удивительный мир музея»</vt:lpstr>
      <vt:lpstr>СОДЕРЖАТЕЛЬНЫЙ РАЗДЕЛ</vt:lpstr>
      <vt:lpstr> В содержательном разделе представлены:</vt:lpstr>
      <vt:lpstr>Формы, способы, методы и средства реализации Программы </vt:lpstr>
      <vt:lpstr>Особенности взаимодействия педагогического коллектива с семьями обучающихся</vt:lpstr>
      <vt:lpstr>Рабочая программа воспитания</vt:lpstr>
      <vt:lpstr>Общая цель воспитания</vt:lpstr>
      <vt:lpstr>Формы совместной деятельности в образовательной организации</vt:lpstr>
      <vt:lpstr>Технологии реализации Программы</vt:lpstr>
      <vt:lpstr>Особенности образовательной деятельности разных видов и культурных практик</vt:lpstr>
      <vt:lpstr>Образовательная деятельность основана на организации педагогом видов деятельности, заданных  ФГОС дошкольного образования:</vt:lpstr>
      <vt:lpstr>Взаимодействие педагогического коллектива с семьями дошкольников. Родительский клуб</vt:lpstr>
      <vt:lpstr>Часть Программы, формируемая участниками образовательных отношений</vt:lpstr>
      <vt:lpstr>Часть Программы, формируемая участниками образовательных отношений</vt:lpstr>
      <vt:lpstr>Часть Программы, формируемая участниками образовательных отношений</vt:lpstr>
      <vt:lpstr>Часть Программы, формируемая участниками образовательных отношений</vt:lpstr>
      <vt:lpstr>Часть Программы, формируемая участниками образовательных отношений</vt:lpstr>
      <vt:lpstr>ОРГАНИЗАЦИОННЫЙ РАЗДЕЛ</vt:lpstr>
      <vt:lpstr>Психолого-педагогические условия, обеспечивающие развитие ребенка</vt:lpstr>
      <vt:lpstr>Организация развивающей предметно-пространственной среды</vt:lpstr>
      <vt:lpstr>Кадровые условия реализации Программы</vt:lpstr>
      <vt:lpstr>Материально-техническое обеспечение Программы</vt:lpstr>
      <vt:lpstr>Финансовые условия реализации Программы</vt:lpstr>
      <vt:lpstr>Режим дня и распорядок</vt:lpstr>
      <vt:lpstr>Особенности традиционных событий, праздников, мероприятий</vt:lpstr>
      <vt:lpstr>Перспективы работы по совершенствованию и развитию содержания Программы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Невского Детский Сад</cp:lastModifiedBy>
  <cp:revision>43</cp:revision>
  <dcterms:created xsi:type="dcterms:W3CDTF">2019-11-29T07:44:18Z</dcterms:created>
  <dcterms:modified xsi:type="dcterms:W3CDTF">2024-09-09T12:02:21Z</dcterms:modified>
</cp:coreProperties>
</file>