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0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503" r:id="rId3"/>
    <p:sldId id="633" r:id="rId4"/>
    <p:sldId id="418" r:id="rId5"/>
    <p:sldId id="599" r:id="rId6"/>
    <p:sldId id="632" r:id="rId7"/>
    <p:sldId id="635" r:id="rId8"/>
    <p:sldId id="546" r:id="rId9"/>
    <p:sldId id="467" r:id="rId10"/>
    <p:sldId id="506" r:id="rId11"/>
    <p:sldId id="520" r:id="rId12"/>
    <p:sldId id="600" r:id="rId13"/>
    <p:sldId id="601" r:id="rId14"/>
    <p:sldId id="602" r:id="rId15"/>
    <p:sldId id="638" r:id="rId16"/>
    <p:sldId id="639" r:id="rId17"/>
    <p:sldId id="640" r:id="rId18"/>
    <p:sldId id="603" r:id="rId19"/>
    <p:sldId id="646" r:id="rId20"/>
    <p:sldId id="648" r:id="rId21"/>
    <p:sldId id="645" r:id="rId22"/>
    <p:sldId id="647" r:id="rId23"/>
    <p:sldId id="644" r:id="rId24"/>
    <p:sldId id="610" r:id="rId25"/>
    <p:sldId id="605" r:id="rId26"/>
    <p:sldId id="611" r:id="rId27"/>
    <p:sldId id="652" r:id="rId28"/>
    <p:sldId id="651" r:id="rId29"/>
    <p:sldId id="634" r:id="rId30"/>
    <p:sldId id="613" r:id="rId31"/>
    <p:sldId id="612" r:id="rId32"/>
    <p:sldId id="614" r:id="rId33"/>
    <p:sldId id="649" r:id="rId34"/>
    <p:sldId id="616" r:id="rId35"/>
    <p:sldId id="617" r:id="rId36"/>
    <p:sldId id="618" r:id="rId37"/>
    <p:sldId id="619" r:id="rId38"/>
    <p:sldId id="620" r:id="rId39"/>
    <p:sldId id="622" r:id="rId40"/>
    <p:sldId id="623" r:id="rId41"/>
    <p:sldId id="624" r:id="rId42"/>
    <p:sldId id="625" r:id="rId43"/>
    <p:sldId id="626" r:id="rId44"/>
    <p:sldId id="627" r:id="rId45"/>
    <p:sldId id="630" r:id="rId46"/>
    <p:sldId id="655" r:id="rId47"/>
    <p:sldId id="654" r:id="rId48"/>
    <p:sldId id="657" r:id="rId49"/>
    <p:sldId id="656" r:id="rId50"/>
    <p:sldId id="526" r:id="rId51"/>
    <p:sldId id="636" r:id="rId52"/>
    <p:sldId id="637" r:id="rId53"/>
    <p:sldId id="562" r:id="rId54"/>
    <p:sldId id="661" r:id="rId55"/>
    <p:sldId id="658" r:id="rId56"/>
    <p:sldId id="554" r:id="rId57"/>
    <p:sldId id="558" r:id="rId58"/>
    <p:sldId id="560" r:id="rId59"/>
    <p:sldId id="559" r:id="rId60"/>
    <p:sldId id="565" r:id="rId61"/>
    <p:sldId id="570" r:id="rId62"/>
    <p:sldId id="659" r:id="rId63"/>
    <p:sldId id="582" r:id="rId64"/>
    <p:sldId id="572" r:id="rId65"/>
    <p:sldId id="512" r:id="rId66"/>
    <p:sldId id="410" r:id="rId67"/>
    <p:sldId id="474" r:id="rId68"/>
    <p:sldId id="662" r:id="rId69"/>
    <p:sldId id="663" r:id="rId70"/>
    <p:sldId id="660" r:id="rId71"/>
    <p:sldId id="641" r:id="rId72"/>
    <p:sldId id="631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20" autoAdjust="0"/>
  </p:normalViewPr>
  <p:slideViewPr>
    <p:cSldViewPr>
      <p:cViewPr varScale="1">
        <p:scale>
          <a:sx n="108" d="100"/>
          <a:sy n="108" d="100"/>
        </p:scale>
        <p:origin x="17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59A4C-B865-42FF-B434-DFFA364B70B6}" type="datetimeFigureOut">
              <a:rPr lang="ru-RU" smtClean="0"/>
              <a:pPr/>
              <a:t>21.08.2024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532CA-1D03-4918-9855-E4FB898626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00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532CA-1D03-4918-9855-E4FB898626E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46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532CA-1D03-4918-9855-E4FB898626ED}" type="slidenum">
              <a:rPr lang="ru-RU" smtClean="0"/>
              <a:pPr/>
              <a:t>60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83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11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923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61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81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40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61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2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8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27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27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1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/>
              <a:pPr>
                <a:defRPr/>
              </a:pPr>
              <a:t>21.08.2024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nsportal.ru/detskiy-sad/materialy-dlya-roditeley/2021/10/27/skazki-dlya-malyshey-v-period-adaptatsii-k-dou" TargetMode="External"/><Relationship Id="rId7" Type="http://schemas.openxmlformats.org/officeDocument/2006/relationships/image" Target="../media/image50.jpeg"/><Relationship Id="rId2" Type="http://schemas.openxmlformats.org/officeDocument/2006/relationships/hyperlink" Target="https://www.maam.ru/detskijsad/skazki-dlja-adaptaci-v-detskom-sad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s://www.maam.ru/detskijsad/v-detskii-sad-bez-slyoz-chto-nuzhno-znat-roditeljam-o-periode-adaptaci-1383967.html" TargetMode="External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jpeg"/><Relationship Id="rId7" Type="http://schemas.openxmlformats.org/officeDocument/2006/relationships/image" Target="../media/image184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500298" y="1357298"/>
            <a:ext cx="5929354" cy="2786082"/>
          </a:xfrm>
        </p:spPr>
        <p:txBody>
          <a:bodyPr/>
          <a:lstStyle/>
          <a:p>
            <a:pPr eaLnBrk="1" hangingPunct="1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 flipV="1">
            <a:off x="7858148" y="97134"/>
            <a:ext cx="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6578" y="5572140"/>
            <a:ext cx="739752" cy="16494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dirty="0"/>
              <a:t>                </a:t>
            </a:r>
            <a:endParaRPr lang="ru-RU" dirty="0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 flipV="1">
            <a:off x="3428993" y="5429264"/>
            <a:ext cx="4000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00364" y="4929198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143372" y="4811594"/>
            <a:ext cx="342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Режим работы :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понедельника по пятницу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07.00 до 19.00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D108E-5372-7676-5721-FED4FBA32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03232"/>
            <a:ext cx="4797746" cy="21257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Наш детский сад оснащен современной и красивой мебелью, развивающими играми и методическими материалами</a:t>
            </a:r>
          </a:p>
        </p:txBody>
      </p:sp>
      <p:pic>
        <p:nvPicPr>
          <p:cNvPr id="6147" name="Picture 3" descr="E:\фото открытие дс\z_806f9983[1].jpg"/>
          <p:cNvPicPr>
            <a:picLocks noChangeAspect="1" noChangeArrowheads="1"/>
          </p:cNvPicPr>
          <p:nvPr/>
        </p:nvPicPr>
        <p:blipFill>
          <a:blip r:embed="rId2" cstate="print"/>
          <a:srcRect t="16804"/>
          <a:stretch>
            <a:fillRect/>
          </a:stretch>
        </p:blipFill>
        <p:spPr bwMode="auto">
          <a:xfrm>
            <a:off x="4503231" y="4090451"/>
            <a:ext cx="4215646" cy="234000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E:\фото открытие дс\z_44ce122b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35" t="10449" b="14322"/>
          <a:stretch>
            <a:fillRect/>
          </a:stretch>
        </p:blipFill>
        <p:spPr bwMode="auto">
          <a:xfrm>
            <a:off x="611560" y="1556792"/>
            <a:ext cx="4017313" cy="234000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Ольга\Desktop\Нина\2018-2019\конкурсы 2018\Мир в твоих руках\2 тур\фото открытие дс\z_350a7e93[1].jpg"/>
          <p:cNvPicPr>
            <a:picLocks noChangeAspect="1" noChangeArrowheads="1"/>
          </p:cNvPicPr>
          <p:nvPr/>
        </p:nvPicPr>
        <p:blipFill>
          <a:blip r:embed="rId4" cstate="print"/>
          <a:srcRect t="20702"/>
          <a:stretch>
            <a:fillRect/>
          </a:stretch>
        </p:blipFill>
        <p:spPr bwMode="auto">
          <a:xfrm>
            <a:off x="539552" y="4090451"/>
            <a:ext cx="3851933" cy="2290877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Ольга\Desktop\Нина\2018-2019\конкурсы 2018\Мир в твоих руках\2 тур\фото открытие дс\z_2ca99b5b[1].jpg"/>
          <p:cNvPicPr>
            <a:picLocks noChangeAspect="1" noChangeArrowheads="1"/>
          </p:cNvPicPr>
          <p:nvPr/>
        </p:nvPicPr>
        <p:blipFill>
          <a:blip r:embed="rId5" cstate="print"/>
          <a:srcRect b="15744"/>
          <a:stretch>
            <a:fillRect/>
          </a:stretch>
        </p:blipFill>
        <p:spPr bwMode="auto">
          <a:xfrm>
            <a:off x="5004048" y="1545300"/>
            <a:ext cx="3744416" cy="236616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2880" y="-1"/>
            <a:ext cx="8229600" cy="2204865"/>
          </a:xfrm>
        </p:spPr>
        <p:txBody>
          <a:bodyPr/>
          <a:lstStyle/>
          <a:p>
            <a:pPr algn="ctr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Вас ждет дружный творческий коллектив педагогов, которые сделают пребывание вашего ребенка в детском саду увлекательным и познавательным!</a:t>
            </a:r>
          </a:p>
          <a:p>
            <a:pPr algn="ctr"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В своей работе наши педагоги пользуются новейшими методиками и разработками</a:t>
            </a:r>
          </a:p>
          <a:p>
            <a:pPr algn="ctr">
              <a:buNone/>
            </a:pP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339" name="Picture 3" descr="C:\Users\Ольга\AppData\Local\Temp\Rar$DI22.039\PCXZ3753.JPG"/>
          <p:cNvPicPr>
            <a:picLocks noChangeAspect="1" noChangeArrowheads="1"/>
          </p:cNvPicPr>
          <p:nvPr/>
        </p:nvPicPr>
        <p:blipFill>
          <a:blip r:embed="rId2" cstate="print"/>
          <a:srcRect t="16820" r="12640"/>
          <a:stretch>
            <a:fillRect/>
          </a:stretch>
        </p:blipFill>
        <p:spPr bwMode="auto">
          <a:xfrm>
            <a:off x="4139952" y="4217815"/>
            <a:ext cx="4248472" cy="2277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C:\Users\Ольга\AppData\Local\Temp\Rar$DI05.155\ULIX5370.JPG"/>
          <p:cNvPicPr>
            <a:picLocks noChangeAspect="1" noChangeArrowheads="1"/>
          </p:cNvPicPr>
          <p:nvPr/>
        </p:nvPicPr>
        <p:blipFill>
          <a:blip r:embed="rId3" cstate="print"/>
          <a:srcRect t="18772" r="36543" b="16820"/>
          <a:stretch>
            <a:fillRect/>
          </a:stretch>
        </p:blipFill>
        <p:spPr bwMode="auto">
          <a:xfrm>
            <a:off x="367189" y="2662133"/>
            <a:ext cx="4410491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endParaRPr lang="ru-RU" sz="2000" dirty="0"/>
          </a:p>
        </p:txBody>
      </p:sp>
      <p:pic>
        <p:nvPicPr>
          <p:cNvPr id="2" name="Picture 2" descr="C:\Users\Ольга\Pictures\фото 1 корпус 2014-15 уч год\педсовет физо\IMG_9336.JPG">
            <a:extLst>
              <a:ext uri="{FF2B5EF4-FFF2-40B4-BE49-F238E27FC236}">
                <a16:creationId xmlns:a16="http://schemas.microsoft.com/office/drawing/2014/main" id="{14DFC4A3-26E5-44F1-8AB2-E03B5D3C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33649" r="10310" b="2935"/>
          <a:stretch>
            <a:fillRect/>
          </a:stretch>
        </p:blipFill>
        <p:spPr bwMode="auto">
          <a:xfrm>
            <a:off x="4670111" y="2040574"/>
            <a:ext cx="4016689" cy="2130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ru-RU" sz="2000" b="1" dirty="0">
                <a:solidFill>
                  <a:schemeClr val="tx2"/>
                </a:solidFill>
              </a:rPr>
              <a:t>Прием детей в детский сад </a:t>
            </a:r>
            <a:r>
              <a:rPr lang="ru-RU" sz="2000" b="1" dirty="0">
                <a:solidFill>
                  <a:srgbClr val="C00000"/>
                </a:solidFill>
              </a:rPr>
              <a:t>до завтрака с 7.00 до 8.30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>Когда Вы привели и раздели ребёнка, необходимо завести его в группу.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>Воспитатель не может оставить детей в группе одних и выйти в раздевалку, чтобы встречать каждого малыша!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00240"/>
            <a:ext cx="3271192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l="12121" r="3030"/>
          <a:stretch>
            <a:fillRect/>
          </a:stretch>
        </p:blipFill>
        <p:spPr bwMode="auto">
          <a:xfrm>
            <a:off x="4572000" y="2000240"/>
            <a:ext cx="4000528" cy="44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645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825071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46100" y="114298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352479"/>
            <a:ext cx="31780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 </a:t>
            </a:r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Занятия 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начинаются </a:t>
            </a:r>
          </a:p>
          <a:p>
            <a:r>
              <a:rPr lang="ru-RU" sz="2800" b="1" i="1" dirty="0">
                <a:solidFill>
                  <a:schemeClr val="tx2"/>
                </a:solidFill>
                <a:latin typeface="Georgia" panose="02040502050405020303" pitchFamily="18" charset="0"/>
              </a:rPr>
              <a:t>в 09.00</a:t>
            </a:r>
          </a:p>
          <a:p>
            <a:r>
              <a:rPr lang="ru-RU" sz="2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(опоздавшие </a:t>
            </a:r>
          </a:p>
          <a:p>
            <a:r>
              <a:rPr lang="ru-RU" sz="2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отвлекают воспитателя). </a:t>
            </a:r>
          </a:p>
          <a:p>
            <a:r>
              <a:rPr lang="ru-RU" sz="2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Сбивается режим, </a:t>
            </a:r>
          </a:p>
          <a:p>
            <a:r>
              <a:rPr lang="ru-RU" sz="2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затягивается адаптация! 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00230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026" name="Picture 2" descr="C:\Documents and Settings\sad\Рабочий стол\методист\ЛЕТО 2018\К презентации к собранию\для презентации рс\814.jpg"/>
          <p:cNvPicPr>
            <a:picLocks noChangeAspect="1" noChangeArrowheads="1"/>
          </p:cNvPicPr>
          <p:nvPr/>
        </p:nvPicPr>
        <p:blipFill>
          <a:blip r:embed="rId2" cstate="print"/>
          <a:srcRect l="12667" t="7124" r="24612"/>
          <a:stretch>
            <a:fillRect/>
          </a:stretch>
        </p:blipFill>
        <p:spPr bwMode="auto">
          <a:xfrm>
            <a:off x="4355977" y="1137434"/>
            <a:ext cx="4387138" cy="433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C17E6857-7F10-F73F-2ED2-A0F8C6742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715" y="1137434"/>
            <a:ext cx="3468699" cy="4248472"/>
          </a:xfrm>
        </p:spPr>
        <p:txBody>
          <a:bodyPr/>
          <a:lstStyle/>
          <a:p>
            <a:endParaRPr lang="ru-RU" sz="2400" b="1" dirty="0">
              <a:solidFill>
                <a:schemeClr val="tx2"/>
              </a:solidFill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Ответственность родителей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1. Ребенок переходит под ответственность воспитателя только в момент передачи его из рук в руки родителями и таким же образом возвращается под ответственность родителей обратно.</a:t>
            </a:r>
            <a:br>
              <a:rPr lang="ru-RU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89080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1EECCEA-162C-185B-09F8-674C0184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845346"/>
            <a:ext cx="3744416" cy="5463974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2. Если родители приводят ребенка раньше официального начала работы детского сада и оставляют его перед закрытой дверью – родители нарушают свои обязанности, так как до прихода воспитателя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ребенок еще не находится под ответственностью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сотрудников детского сада. </a:t>
            </a:r>
          </a:p>
          <a:p>
            <a:br>
              <a:rPr lang="ru-RU" sz="1400" dirty="0"/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3B174F-B959-CF9D-9438-B295314B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65437"/>
            <a:ext cx="3888432" cy="2914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D1A1D7E-47A0-169B-F386-C31EC623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3302"/>
            <a:ext cx="2741290" cy="32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0D425E-3571-6AFC-7AE6-A796A3CA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085184"/>
            <a:ext cx="2016224" cy="1419876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550BD5D3-8811-BEB7-3EFD-6EB7FCCC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195" y="1951723"/>
            <a:ext cx="3665847" cy="3843399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 По окончании рабочего дня в детском саду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воспитатель имеет право передавать ребенка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только Родителю, законному представителю или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доверенному лицу, указанному в заявлении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старше 18 лет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ru-RU" sz="1400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F6B7BBF-7533-1C02-41E0-74BCD0F728A0}"/>
              </a:ext>
            </a:extLst>
          </p:cNvPr>
          <p:cNvSpPr txBox="1">
            <a:spLocks/>
          </p:cNvSpPr>
          <p:nvPr/>
        </p:nvSpPr>
        <p:spPr bwMode="auto">
          <a:xfrm>
            <a:off x="4283968" y="4581128"/>
            <a:ext cx="424847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C00000"/>
                </a:solidFill>
              </a:rPr>
              <a:t>Законными представителями не являются: 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БАБУШКА, ДЕДУШКА,ТЁТЯ, ДЯДЯ, НЯНЯ, МАМИНА ПОДРУГА, БРАТ18+, СЕСТРА 18+</a:t>
            </a:r>
          </a:p>
          <a:p>
            <a:r>
              <a:rPr lang="ru-RU" b="1" dirty="0">
                <a:solidFill>
                  <a:srgbClr val="C00000"/>
                </a:solidFill>
              </a:rPr>
              <a:t>Родителям необходимо оформить доверенность на этих людей!</a:t>
            </a:r>
          </a:p>
          <a:p>
            <a:br>
              <a:rPr lang="ru-RU" sz="12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798403B-095E-AD49-2CBD-0E48EB81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16" y="354561"/>
            <a:ext cx="3202244" cy="4244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BA12B5B-43A7-B7C1-342E-4E33FE5A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38" y="476672"/>
            <a:ext cx="2060899" cy="185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1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FDE9B8D4-00D9-64F6-085E-7E918D92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3528392" cy="4320480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4. В случае опасности, грозящей ребенку со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стороны забирающего взрослого (нетрезвое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состояние, проявление агрессии и т. д.),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воспитатель имеет право не отдать ребенка.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Немедленно сообщить в полицию.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78E60-7298-A65B-B41A-C1EB35000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2570" t="-2499"/>
          <a:stretch/>
        </p:blipFill>
        <p:spPr>
          <a:xfrm>
            <a:off x="4427984" y="1032780"/>
            <a:ext cx="3816424" cy="412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7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sad\Рабочий стол\методист\ЛЕТО 2018\К презентации к собранию\для презентации рс\детсад-1024x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4681"/>
            <a:ext cx="2376264" cy="1752414"/>
          </a:xfrm>
          <a:prstGeom prst="rect">
            <a:avLst/>
          </a:prstGeom>
          <a:noFill/>
        </p:spPr>
      </p:pic>
      <p:pic>
        <p:nvPicPr>
          <p:cNvPr id="6" name="Picture 4" descr="C:\Documents and Settings\sad\Рабочий стол\методист\ЛЕТО 2018\К презентации к собранию\для презентации рс\4327_html_m3a2d9fc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0605"/>
            <a:ext cx="2522067" cy="3926609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780927"/>
            <a:ext cx="6120680" cy="3926609"/>
          </a:xfrm>
        </p:spPr>
        <p:txBody>
          <a:bodyPr/>
          <a:lstStyle/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endParaRPr lang="ru-RU" sz="1800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200"/>
              </a:spcBef>
            </a:pP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chemeClr val="tx2"/>
                </a:solidFill>
              </a:rPr>
              <a:t>Родители, забирающие ребёнка</a:t>
            </a: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rgbClr val="C00000"/>
                </a:solidFill>
              </a:rPr>
              <a:t>позже установленного договором времени</a:t>
            </a:r>
            <a:r>
              <a:rPr lang="ru-RU" sz="1600" b="1" dirty="0">
                <a:solidFill>
                  <a:schemeClr val="tx2"/>
                </a:solidFill>
              </a:rPr>
              <a:t>, нарушают свои обязательства перед  детским дошкольным учреждением. </a:t>
            </a: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chemeClr val="tx2"/>
                </a:solidFill>
              </a:rPr>
              <a:t>В случае задержки, родитель  обязан позвонить и сообщить, где он находится и когда заберет ребенка.</a:t>
            </a: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chemeClr val="tx2"/>
                </a:solidFill>
              </a:rPr>
              <a:t>Данная ситуация плохо сказывается на эмоциональном состоянии ребёнка. </a:t>
            </a:r>
          </a:p>
          <a:p>
            <a:pPr algn="l"/>
            <a:r>
              <a:rPr lang="ru-RU" sz="16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Психологи советуют забирать ребенка, по возможности, </a:t>
            </a:r>
            <a:r>
              <a:rPr lang="ru-RU" sz="1600" b="1" i="0" dirty="0">
                <a:solidFill>
                  <a:srgbClr val="C00000"/>
                </a:solidFill>
                <a:effectLst/>
                <a:latin typeface="YS Text"/>
              </a:rPr>
              <a:t>по следующей схеме:</a:t>
            </a:r>
          </a:p>
          <a:p>
            <a:pPr algn="l"/>
            <a:r>
              <a:rPr lang="ru-RU" sz="1600" b="1" i="0" dirty="0">
                <a:solidFill>
                  <a:schemeClr val="tx2"/>
                </a:solidFill>
                <a:effectLst/>
                <a:latin typeface="YS Text"/>
              </a:rPr>
              <a:t>Первая неделя пребывания – 2 часа в день</a:t>
            </a:r>
          </a:p>
          <a:p>
            <a:pPr algn="l"/>
            <a:r>
              <a:rPr lang="ru-RU" sz="1600" b="1" dirty="0">
                <a:solidFill>
                  <a:schemeClr val="tx2"/>
                </a:solidFill>
                <a:latin typeface="YS Text"/>
              </a:rPr>
              <a:t>В</a:t>
            </a:r>
            <a:r>
              <a:rPr lang="ru-RU" sz="1600" b="1" i="0" dirty="0">
                <a:solidFill>
                  <a:schemeClr val="tx2"/>
                </a:solidFill>
                <a:effectLst/>
                <a:latin typeface="YS Text"/>
              </a:rPr>
              <a:t>торая неделя – ребенок находится в ДОУ до дневного сна</a:t>
            </a:r>
          </a:p>
          <a:p>
            <a:pPr algn="l"/>
            <a:r>
              <a:rPr lang="ru-RU" sz="1600" b="1" dirty="0">
                <a:solidFill>
                  <a:schemeClr val="tx2"/>
                </a:solidFill>
                <a:latin typeface="YS Text"/>
              </a:rPr>
              <a:t>С</a:t>
            </a:r>
            <a:r>
              <a:rPr lang="ru-RU" sz="1600" b="1" i="0" dirty="0">
                <a:solidFill>
                  <a:schemeClr val="tx2"/>
                </a:solidFill>
                <a:effectLst/>
                <a:latin typeface="YS Text"/>
              </a:rPr>
              <a:t> третьей недели ребенка начинают оставлять на дневной сон и забирают сразу после полдника. Далее ребенка оставляют в ДОУ на целый день.</a:t>
            </a:r>
          </a:p>
          <a:p>
            <a:pPr>
              <a:spcBef>
                <a:spcPts val="200"/>
              </a:spcBef>
            </a:pPr>
            <a:r>
              <a:rPr lang="ru-RU" sz="1600" b="1" dirty="0">
                <a:solidFill>
                  <a:schemeClr val="tx2"/>
                </a:solidFill>
                <a:ea typeface="Calibri" panose="020F0502020204030204" pitchFamily="34" charset="0"/>
              </a:rPr>
              <a:t>Малышей рекомендуется забирать</a:t>
            </a:r>
            <a:r>
              <a:rPr lang="ru-RU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в 16.00-17.00, т.к. ребенок устает от большого коллектива.</a:t>
            </a:r>
            <a:br>
              <a:rPr lang="ru-RU" sz="1600" dirty="0">
                <a:solidFill>
                  <a:schemeClr val="tx2"/>
                </a:solidFill>
              </a:rPr>
            </a:b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6149" name="Picture 5" descr="C:\Documents and Settings\sad\Рабочий стол\методист\ЛЕТО 2018\К презентации к собранию\для презентации рс\9TpL9jrj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2071702" cy="1973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641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A8EF1-434A-2D1A-9F15-BDC9E548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01B8AD-0865-D02F-F7F2-3AF747BF7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1382"/>
            <a:ext cx="7992888" cy="629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0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льга\Pictures\фото 1 корпус 2014-15 уч год\клумбы\IMG_9707.JPG"/>
          <p:cNvPicPr>
            <a:picLocks noChangeAspect="1" noChangeArrowheads="1"/>
          </p:cNvPicPr>
          <p:nvPr/>
        </p:nvPicPr>
        <p:blipFill>
          <a:blip r:embed="rId2" cstate="print"/>
          <a:srcRect t="11151" b="16400"/>
          <a:stretch>
            <a:fillRect/>
          </a:stretch>
        </p:blipFill>
        <p:spPr bwMode="auto">
          <a:xfrm>
            <a:off x="5508104" y="908720"/>
            <a:ext cx="3257263" cy="1879924"/>
          </a:xfrm>
          <a:prstGeom prst="rect">
            <a:avLst/>
          </a:prstGeom>
          <a:noFill/>
        </p:spPr>
      </p:pic>
      <p:pic>
        <p:nvPicPr>
          <p:cNvPr id="2053" name="Picture 5" descr="C:\Users\Ольга\Pictures\фото 1 корпус 2014-15 уч год\клумбы\IMG_9701.JPG"/>
          <p:cNvPicPr>
            <a:picLocks noChangeAspect="1" noChangeArrowheads="1"/>
          </p:cNvPicPr>
          <p:nvPr/>
        </p:nvPicPr>
        <p:blipFill>
          <a:blip r:embed="rId3" cstate="print"/>
          <a:srcRect r="1963" b="16400"/>
          <a:stretch>
            <a:fillRect/>
          </a:stretch>
        </p:blipFill>
        <p:spPr bwMode="auto">
          <a:xfrm>
            <a:off x="3851920" y="3356992"/>
            <a:ext cx="4824536" cy="308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Ольга\Desktop\Нина\2018-2019\конкурсы 2018\Мир в твоих руках\2 тур\фото для презентации на 2 тур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4664"/>
            <a:ext cx="4680520" cy="293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Ольга\Desktop\Нина\2018-2019\конкурсы 2018\Мир в твоих руках\картинки к презентации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01008"/>
            <a:ext cx="2933703" cy="2933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C7D83-183A-B1B8-FF04-71AEF867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44" y="274638"/>
            <a:ext cx="8009855" cy="1143000"/>
          </a:xfrm>
        </p:spPr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</a:rPr>
              <a:t>Первые дни ребенок может чувствовать себя одиноким среди чужих взрослых и детей, переживать по этому поводу. И это совершенно нормально. При регулярном посещении детского сада, ребенок адаптируется быстрее и с радостью пойдёт в группу.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A8DEE4-A48E-F52A-2634-BA602FE45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96" y="1574366"/>
            <a:ext cx="6142011" cy="3996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5E0A3D-40B0-B7B4-5D01-8177B3138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15350" r="51089" b="30050"/>
          <a:stretch/>
        </p:blipFill>
        <p:spPr bwMode="auto">
          <a:xfrm>
            <a:off x="251520" y="1124744"/>
            <a:ext cx="2447956" cy="3182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8824DBE-2069-F864-223B-6F01447A5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 t="43700" b="24607"/>
          <a:stretch/>
        </p:blipFill>
        <p:spPr bwMode="auto">
          <a:xfrm>
            <a:off x="5345584" y="1399208"/>
            <a:ext cx="3121472" cy="2173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C83865F-B363-1727-B6A1-065329AFC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45383"/>
          <a:stretch/>
        </p:blipFill>
        <p:spPr bwMode="auto">
          <a:xfrm>
            <a:off x="539552" y="4569953"/>
            <a:ext cx="3567926" cy="2060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4C04E19-141B-9F8B-84EC-1AC39B037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1" t="34249" b="8800"/>
          <a:stretch/>
        </p:blipFill>
        <p:spPr bwMode="auto">
          <a:xfrm>
            <a:off x="6732240" y="3231236"/>
            <a:ext cx="2041352" cy="3352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84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7E5AC-ECCC-F1D3-4313-85F1D60C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523617"/>
          </a:xfrm>
        </p:spPr>
        <p:txBody>
          <a:bodyPr/>
          <a:lstStyle/>
          <a:p>
            <a:br>
              <a:rPr lang="ru-RU" sz="2400" b="1" dirty="0">
                <a:solidFill>
                  <a:srgbClr val="FF0000"/>
                </a:solidFill>
              </a:rPr>
            </a:br>
            <a:br>
              <a:rPr lang="ru-RU" sz="2400" b="1" dirty="0">
                <a:solidFill>
                  <a:srgbClr val="FF0000"/>
                </a:solidFill>
              </a:rPr>
            </a:b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Для ребёнка детский сад- это новый мир!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Наша с вами общая задача сделать так, чтобы ребенку было комфортно  в детском саду! Чтобы адаптация прошла легко и быстро!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2E1415-46A0-635D-1FAB-3C0E6A605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968552" cy="50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56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BFB95-CD64-BE6B-C056-6C4094A8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74638"/>
            <a:ext cx="5472608" cy="114300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Сказки  для адаптации ребенка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в детском саду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5A84A1-6E15-852F-490C-ECF3D47EE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659" y="2924944"/>
            <a:ext cx="7502141" cy="93610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hlinkClick r:id="rId2"/>
              </a:rPr>
              <a:t>https://www.maam.ru/detskijsad/skazki-dlja-adaptaci-v-detskom-sadu.html</a:t>
            </a:r>
            <a:endParaRPr lang="ru-RU" sz="1600" dirty="0"/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https://nsportal.ru/detskiy-sad/materialy-dlya-roditeley/2021/10/27/skazki-dlya-malyshey-v-period-adaptatsii-k-dou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https://www.maam.ru/detskijsad/v-detskii-sad-bez-slyoz-chto-nuzhno-znat-roditeljam-o-periode-adaptaci-1383967.html</a:t>
            </a:r>
            <a:r>
              <a:rPr lang="ru-RU" sz="1600" dirty="0"/>
              <a:t>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B644EFA-44E6-C895-1CD9-E038F26D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6972">
            <a:off x="1445162" y="4602456"/>
            <a:ext cx="1648730" cy="16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4582494-A674-5D09-06B4-2ED16146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442">
            <a:off x="6346751" y="4415626"/>
            <a:ext cx="1814425" cy="18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95D2E55-1C0F-ABE9-9E16-79BFC0A6C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36633" r="3191" b="3838"/>
          <a:stretch/>
        </p:blipFill>
        <p:spPr bwMode="auto">
          <a:xfrm>
            <a:off x="3995936" y="4333441"/>
            <a:ext cx="1512168" cy="21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F18DE86-934F-7D5C-E0C4-F845BD4A5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39974" r="64175" b="3215"/>
          <a:stretch/>
        </p:blipFill>
        <p:spPr bwMode="auto">
          <a:xfrm rot="991179">
            <a:off x="6923114" y="336650"/>
            <a:ext cx="1561279" cy="208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167B812-7D45-851B-52A3-A50C13F2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465">
            <a:off x="934817" y="370378"/>
            <a:ext cx="1463455" cy="20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6D5B6EA7-4674-18B0-5AE8-76D0F18C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12" y="1210095"/>
            <a:ext cx="3800171" cy="16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9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CBECA-0DAF-9190-0C9E-C4021634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2880320" cy="4349092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E705C322-B696-0BAF-46AB-E54793A5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836712"/>
            <a:ext cx="5544616" cy="49634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Игрушка из дома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«Коробочка радостей».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Такая коробочка поднимет настроение робким застенчивым детям.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дома с ребенком в такую «радостную коробочку» складывают небольшие вещи, которые любит их ребенок, и приносят ее в детский сад. 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 в любую минуту может взять эту коробочку, потрогать ее содержимое и почувствовать себя дома.</a:t>
            </a:r>
          </a:p>
          <a:p>
            <a:pPr marL="0" indent="0" algn="just">
              <a:buNone/>
            </a:pPr>
            <a:endParaRPr lang="ru-RU" sz="13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555B40-24F8-4261-B0A7-75DE147F0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244774"/>
            <a:ext cx="4320480" cy="507977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«Разговор с игрушкой» 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 помогает ребенку выразить свое эмоциональное состояние, переживания по поводу пребывания в детском саду.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Мама надевает на руку перчаточную игрушку. На руке ребенка тоже перчаточная игрушка. Мама прикасается своей игрушкой к игрушке ребенка, гладит ее, щекочет, при этом спрашивает: «С кем, мой зайчик, подружился в детском саду, как зовут его друзей, в какие игры они играли». Используя образ игрушки, перенося на него свои переживания и настроения, ребенок скажет вам, что же его тревожит.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BAE133E-728F-E256-B13B-7958408D0E51}"/>
              </a:ext>
            </a:extLst>
          </p:cNvPr>
          <p:cNvSpPr txBox="1">
            <a:spLocks/>
          </p:cNvSpPr>
          <p:nvPr/>
        </p:nvSpPr>
        <p:spPr bwMode="auto">
          <a:xfrm>
            <a:off x="1403648" y="308669"/>
            <a:ext cx="64807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узнать у ребенка что его беспокоит в период адаптации?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E9B99-6301-EC45-CBB6-B187CF745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29" y="1605068"/>
            <a:ext cx="3153160" cy="224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4E2EAB-7113-74BF-9183-698EA9DF3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99" y="4128305"/>
            <a:ext cx="3153159" cy="220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92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F0870D-C599-EEDC-6814-2969062E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11" y="1100231"/>
            <a:ext cx="1872000" cy="124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735A699-9E91-6A0D-1975-A9691310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8" y="2852936"/>
            <a:ext cx="1871700" cy="12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E32023-8FD5-1448-BA77-D8CAF1A67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b="2636"/>
          <a:stretch/>
        </p:blipFill>
        <p:spPr bwMode="auto">
          <a:xfrm>
            <a:off x="6601528" y="2862978"/>
            <a:ext cx="1872000" cy="12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2956DAE-1F57-9FE3-5785-BC698F4B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993458"/>
            <a:ext cx="1872000" cy="12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FEDE3B7-EA9C-E96E-23D5-4CE0B289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5" y="1088896"/>
            <a:ext cx="1872000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E20BE01E-214A-E5D5-1B7A-24C2392B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285728"/>
            <a:ext cx="6624736" cy="35727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latin typeface="&amp;quot"/>
                <a:ea typeface="Times New Roman" panose="02020603050405020304" pitchFamily="18" charset="0"/>
              </a:rPr>
              <a:t>Степени адаптации малышей к детскому саду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E3B2722A-A5CA-0BFD-ACF7-76E09220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95" y="5056770"/>
            <a:ext cx="1872000" cy="12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1">
            <a:extLst>
              <a:ext uri="{FF2B5EF4-FFF2-40B4-BE49-F238E27FC236}">
                <a16:creationId xmlns:a16="http://schemas.microsoft.com/office/drawing/2014/main" id="{4C525B2B-3977-8133-57CF-457C72E62395}"/>
              </a:ext>
            </a:extLst>
          </p:cNvPr>
          <p:cNvSpPr txBox="1">
            <a:spLocks/>
          </p:cNvSpPr>
          <p:nvPr/>
        </p:nvSpPr>
        <p:spPr bwMode="auto">
          <a:xfrm>
            <a:off x="2751854" y="1071546"/>
            <a:ext cx="3808557" cy="15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егкая адаптация</a:t>
            </a:r>
            <a:r>
              <a:rPr lang="ru-RU" sz="1800" b="1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, при которой отрицательное эмоциональное состояние ребенка длится недолго. И в течение 2-3 недель по мере привыкания к новым условиям все нормализуется.</a:t>
            </a:r>
            <a:endParaRPr lang="ru-RU" sz="1800" b="1" dirty="0"/>
          </a:p>
        </p:txBody>
      </p:sp>
      <p:sp>
        <p:nvSpPr>
          <p:cNvPr id="7" name="Объект 1">
            <a:extLst>
              <a:ext uri="{FF2B5EF4-FFF2-40B4-BE49-F238E27FC236}">
                <a16:creationId xmlns:a16="http://schemas.microsoft.com/office/drawing/2014/main" id="{1F5E5EDE-7D49-2CA1-04CE-6A350E6649B3}"/>
              </a:ext>
            </a:extLst>
          </p:cNvPr>
          <p:cNvSpPr txBox="1">
            <a:spLocks/>
          </p:cNvSpPr>
          <p:nvPr/>
        </p:nvSpPr>
        <p:spPr bwMode="auto">
          <a:xfrm>
            <a:off x="2832438" y="2855449"/>
            <a:ext cx="3808557" cy="15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Адаптация средней тяжести </a:t>
            </a:r>
            <a:r>
              <a:rPr lang="ru-RU" sz="1800" b="1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нормализуется более медленно и на протяжении первого месяца ребенок болеет, как правило, острыми респираторными инфекциями.</a:t>
            </a:r>
            <a:endParaRPr lang="ru-RU" sz="1800" b="1" dirty="0"/>
          </a:p>
        </p:txBody>
      </p:sp>
      <p:sp>
        <p:nvSpPr>
          <p:cNvPr id="8" name="Объект 1">
            <a:extLst>
              <a:ext uri="{FF2B5EF4-FFF2-40B4-BE49-F238E27FC236}">
                <a16:creationId xmlns:a16="http://schemas.microsoft.com/office/drawing/2014/main" id="{DFAC8E3B-235D-903E-FAF6-427A0FD3ECFE}"/>
              </a:ext>
            </a:extLst>
          </p:cNvPr>
          <p:cNvSpPr txBox="1">
            <a:spLocks/>
          </p:cNvSpPr>
          <p:nvPr/>
        </p:nvSpPr>
        <p:spPr bwMode="auto">
          <a:xfrm>
            <a:off x="2771292" y="5037577"/>
            <a:ext cx="3808557" cy="15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Тяжелая адаптация</a:t>
            </a:r>
            <a:r>
              <a:rPr lang="ru-RU" sz="1800" b="1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, когда эмоциональное состояние нормализуется очень медленно (иногда несколько месяцев). </a:t>
            </a:r>
            <a:endParaRPr lang="ru-RU" sz="1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31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C549730-4264-8EED-A68C-FC6A2F3D1F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r="63775"/>
          <a:stretch/>
        </p:blipFill>
        <p:spPr bwMode="auto">
          <a:xfrm>
            <a:off x="683568" y="836712"/>
            <a:ext cx="3306501" cy="5073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4CB5CCA-88A4-062A-6F0E-E0EAC354291D}"/>
              </a:ext>
            </a:extLst>
          </p:cNvPr>
          <p:cNvSpPr txBox="1">
            <a:spLocks/>
          </p:cNvSpPr>
          <p:nvPr/>
        </p:nvSpPr>
        <p:spPr bwMode="auto">
          <a:xfrm>
            <a:off x="3990068" y="476672"/>
            <a:ext cx="483040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Советы родителям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Утренний прием: придумайте и используйте каждый день систему прощальных знаков (воздушный поцелуй, поцелуй в кармашек, прощание рукой, мизинчиками и т.д.);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важно! Уходите быстро, не задерживайтесь, не  оборачивайтесь – так малышу буде проще отпустить Вас. Не бойтесь разлуки с ребенком, тогда и он легче будет ее переживать.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прощания демонстрируйте хорошее настроение, чувствуйте себя уверенно, общайтесь с ребенком только доброжелательным тоном.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Дома создайте теплую, доброжелательную обстановку. </a:t>
            </a:r>
          </a:p>
          <a:p>
            <a:endParaRPr lang="ru-RU" sz="1600" b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7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261BA546-9C6A-5212-892B-0FC480586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3921" r="2901" b="5972"/>
          <a:stretch/>
        </p:blipFill>
        <p:spPr bwMode="auto">
          <a:xfrm>
            <a:off x="7164288" y="352122"/>
            <a:ext cx="1583273" cy="152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3E41C88-8E5F-7CCC-BEC6-7173C63F1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8376" r="1176" b="8376"/>
          <a:stretch/>
        </p:blipFill>
        <p:spPr bwMode="auto">
          <a:xfrm>
            <a:off x="3533653" y="251902"/>
            <a:ext cx="2696512" cy="162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2793227E-31D4-4E01-2888-18596634D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5323" r="12988" b="5323"/>
          <a:stretch/>
        </p:blipFill>
        <p:spPr bwMode="auto">
          <a:xfrm>
            <a:off x="678396" y="322752"/>
            <a:ext cx="1921135" cy="162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FD518A49-8DF9-B0F7-159D-92CD233E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61555"/>
            <a:ext cx="3540880" cy="2559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BFBECD7-54D7-7C00-9305-92425AD35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9403" r="10258" b="3407"/>
          <a:stretch/>
        </p:blipFill>
        <p:spPr bwMode="auto">
          <a:xfrm>
            <a:off x="827584" y="4153304"/>
            <a:ext cx="335472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B4C79E2-69E5-7927-E2F5-9B4413920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886271"/>
            <a:ext cx="7787208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А что вы говорите ребёнку перед первым посещением детского сада?</a:t>
            </a:r>
          </a:p>
        </p:txBody>
      </p:sp>
    </p:spTree>
    <p:extLst>
      <p:ext uri="{BB962C8B-B14F-4D97-AF65-F5344CB8AC3E}">
        <p14:creationId xmlns:p14="http://schemas.microsoft.com/office/powerpoint/2010/main" val="2599069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726D3AF0-CB3B-B2B3-16E9-3EF96896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36217"/>
            <a:ext cx="2088232" cy="19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3518C224-CB3E-A1A1-2049-793574FFC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3974" r="21989"/>
          <a:stretch/>
        </p:blipFill>
        <p:spPr bwMode="auto">
          <a:xfrm>
            <a:off x="7092280" y="4397966"/>
            <a:ext cx="1656183" cy="21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5D84D36-5A2E-6B81-AC19-B02D682E1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692696"/>
            <a:ext cx="8013576" cy="5472608"/>
          </a:xfrm>
        </p:spPr>
        <p:txBody>
          <a:bodyPr/>
          <a:lstStyle/>
          <a:p>
            <a:r>
              <a:rPr lang="ru-RU" sz="1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Малышу накануне лучше рассказывать, что  он пойдет в садик:</a:t>
            </a:r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много ребяток и ты будешь с ними играть. Играть в мячик, в кубики, рисовать. </a:t>
            </a:r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Тебе </a:t>
            </a:r>
            <a:r>
              <a:rPr lang="ru-RU" sz="1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очень весело и интересно! А еще там будут две добрые тети, которые тоже будут играть с тобой и с ребятками». </a:t>
            </a:r>
          </a:p>
          <a:p>
            <a:r>
              <a:rPr lang="ru-RU" sz="1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«…хочешь на занятия? вот садик тоже самое - там и занятия, и ребятишек много». Любит рисовать: «там рисовать будете, лепить, гулять….»  </a:t>
            </a:r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перечислить все что любит.</a:t>
            </a:r>
          </a:p>
          <a:p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«Мне НУЖНО идти на работу, НО я обязательно за тобой ВЕРНУСЬ». Тут важно сказать когда вернетесь, дать ориентир (доступный ребенку). В качестве ориентира: «когда ты будешь гулять, после того, как пообедаешь, когда поспишь, когда загорятся фонари и т.д.».</a:t>
            </a:r>
          </a:p>
          <a:p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«Пока ты будешь в садике, за помощью можешь обратиться к воспитателю (назвать имя). Она добрая и с удовольствием тебе поможет».</a:t>
            </a:r>
          </a:p>
          <a:p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ритуал прощания. Например, поцелуй в ладошку: « Если тебе будет грустно, вот тебе мой поцелуй, он поможет тебе справиться».</a:t>
            </a:r>
          </a:p>
          <a:p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«Желаю тебе научиться чему-нибудь интересному. Когда я приду за тобой, ты мне покажешь или научишь».</a:t>
            </a:r>
          </a:p>
          <a:p>
            <a: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«Мне жаль, что сейчас мне надо на работу, и я уже жду, когда вернусь за тобой в детский сад". Обязательно заканчивайте на позитивной ноте: "Я тебя очень люблю. Мы скоро опять обнимемся!"</a:t>
            </a:r>
            <a:br>
              <a:rPr lang="ru-RU" sz="14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57987AE-1044-4929-421D-211D4E4E3074}"/>
              </a:ext>
            </a:extLst>
          </p:cNvPr>
          <p:cNvSpPr txBox="1">
            <a:spLocks/>
          </p:cNvSpPr>
          <p:nvPr/>
        </p:nvSpPr>
        <p:spPr bwMode="auto">
          <a:xfrm>
            <a:off x="755576" y="260880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говорить детям перед посещением детского сада</a:t>
            </a:r>
          </a:p>
        </p:txBody>
      </p:sp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9C5E3DF0-FA3C-FFA4-678D-C4DEC384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8" y="4275263"/>
            <a:ext cx="1783715" cy="23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112474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59411" y="979568"/>
            <a:ext cx="40870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Анастасия Игоревна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Форофонтова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 образование по специальности специальная психология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FEA4C-C6E0-E8D9-F0F0-D3FC312DB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7450" b="-1"/>
          <a:stretch/>
        </p:blipFill>
        <p:spPr>
          <a:xfrm>
            <a:off x="987003" y="622650"/>
            <a:ext cx="3584997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8ABA85F-0BB0-40D1-AB0E-C2FF472C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69" y="1300158"/>
            <a:ext cx="1984826" cy="198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04162-7B75-48BF-A6EA-019AE09B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 нас работают группы: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AE44F7-B3BB-4CCF-97DB-081A11175D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326" y="3954599"/>
            <a:ext cx="2160240" cy="21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AA0FE5F-6809-47DA-A06A-F746B53B2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0566" y="1052736"/>
            <a:ext cx="5876507" cy="547322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1.Общеразвивающей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</a:t>
            </a:r>
          </a:p>
          <a:p>
            <a:pPr marL="0" indent="0"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2.Для детей с нарушением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речи (с 5 до 7 лет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ул. Антонова-Овсеенко 15А)</a:t>
            </a:r>
          </a:p>
          <a:p>
            <a:pPr marL="0" indent="0"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Дополнительные образовательные услуги: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«Ступеньки к школе», «Развивающие игры», «Рукоделие»,  «Изостудия», 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Петербурговедение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«Футбол», «Баскетбол», «Хор», «Танцевальный микс» и другие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9086B22-6E29-4E49-9FFD-6A5DF01F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49" y="764704"/>
            <a:ext cx="2353093" cy="2252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3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2CE30-C670-45DA-A91D-D75506C03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4466"/>
            <a:ext cx="6264696" cy="468682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62D37A3-0D1A-B13C-8C50-BB5081693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 bwMode="auto">
          <a:xfrm>
            <a:off x="827584" y="4653137"/>
            <a:ext cx="177408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ECBC06-4AE8-D34E-47C6-2E263845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80" y="4581128"/>
            <a:ext cx="1885818" cy="18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6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988840"/>
            <a:ext cx="3898776" cy="3168352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Павловна Донцова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573-98-00 Искровский, д. 6, к.7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588-81-58 Антонова-Овсеенко, д.15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</a:br>
            <a:br>
              <a:rPr lang="ru-RU" sz="2800" b="1" dirty="0">
                <a:solidFill>
                  <a:srgbClr val="0070C0"/>
                </a:solidFill>
                <a:latin typeface="+mn-lt"/>
              </a:rPr>
            </a:b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BB31D-50EA-4DC3-89C7-56CA2525D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8" y="1052736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0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sad\Рабочий стол\методист\ЛЕТО 2018\К презентации к собранию\для презентации рс\внимание родител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300" y="411811"/>
            <a:ext cx="6738542" cy="53166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3744416" cy="1512168"/>
          </a:xfrm>
        </p:spPr>
        <p:txBody>
          <a:bodyPr/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Телефоны медицинского кабинета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</a:rPr>
              <a:t>1 корпус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: ул. Антонова-Овсеенко 15-А; тел. 588-81-58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</a:rPr>
              <a:t>2 корпус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: Искровский пр. 6-7;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тел. 573-98-00</a:t>
            </a:r>
          </a:p>
        </p:txBody>
      </p:sp>
    </p:spTree>
    <p:extLst>
      <p:ext uri="{BB962C8B-B14F-4D97-AF65-F5344CB8AC3E}">
        <p14:creationId xmlns:p14="http://schemas.microsoft.com/office/powerpoint/2010/main" val="204488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Picture background">
            <a:extLst>
              <a:ext uri="{FF2B5EF4-FFF2-40B4-BE49-F238E27FC236}">
                <a16:creationId xmlns:a16="http://schemas.microsoft.com/office/drawing/2014/main" id="{7EABBB16-EAF4-5501-91DE-2B12AB0B2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15435"/>
          <a:stretch/>
        </p:blipFill>
        <p:spPr bwMode="auto">
          <a:xfrm>
            <a:off x="3959932" y="1592240"/>
            <a:ext cx="1224136" cy="772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07D7677D-7BBB-5C54-313B-BA02D2A8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86645"/>
            <a:ext cx="2002811" cy="1250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2D4C2-9CAC-FBBC-78AD-046376E2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8003232" cy="796950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Ситуация, когда ребенок до сада болел редко, а как пошел, начал регулярно, знакома многим родителям. Почему так происходит? Сколько длится адаптация детей к внешней среде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 и как долго формируется иммунитет?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48052A-5293-9E1C-494A-2D9DD0696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276872"/>
            <a:ext cx="7888796" cy="417155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i="0" dirty="0">
                <a:solidFill>
                  <a:srgbClr val="002060"/>
                </a:solidFill>
                <a:effectLst/>
                <a:latin typeface="YS Text"/>
              </a:rPr>
              <a:t>Дети, которые ходят в сад, действительно часто болеют ОРВИ. Это абсолютно нормальное явление. Оно связано с незрелостью иммунитета, и с появлением большого количества контактов с новыми вирусами-возбудителями. Такой контакт «тренирует» иммунитет и обычно не опасен.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Так происходит потому, что ребенок из практически тепличных условий семьи попадает в мир с большим количеством незнакомых микробов. И иммунной системе необходимо время, чтобы научиться справляться с возбудителями болезней.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002060"/>
                </a:solidFill>
              </a:rPr>
              <a:t>Если мать с малышом вели активный образ жизни и мама разрешала ему полоскаться в луже, знакомиться с домашними животными, то к садику ребенок успевает потренировать иммунную систему. Такие дети болеют реже.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По словам доктора, если ребенок в первый год посещения детского сада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8 - 12 раз болеет ОРВИ с повышением температуры - это нормально.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FE99866C-D76B-0A8B-14D2-170B5714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80" y="1216501"/>
            <a:ext cx="1993975" cy="12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1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sad\Рабочий стол\методист\ЛЕТО 2018\К презентации к собранию\для презентации рс\bahil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7169809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074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75240" cy="2160240"/>
          </a:xfrm>
        </p:spPr>
        <p:txBody>
          <a:bodyPr/>
          <a:lstStyle/>
          <a:p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 основании п. 9.5 санитарно-эпидемиологических правил СП 3.1.2951-11 «Профилактика полиомиелита в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постсертификационный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период» дети,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непривитые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против полиомиелита изолируются от привитых оральной поливакциной (ОПВ) детей в течение последних 60 дней, путем перевода в другие группы, не соответствующие возрасту и возрастным показателям развития (выписка из Положения о порядке приема, перевода, отчисления воспитанников)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3250" name="Picture 2" descr="C:\Documents and Settings\sad\Рабочий стол\методист\ЛЕТО 2018\К презентации к собранию\для презентации рс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96874"/>
            <a:ext cx="5372150" cy="3779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360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99C78C9-3F20-5157-726D-FD339F2C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408"/>
            <a:ext cx="7632848" cy="58851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80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sad\Рабочий стол\методист\ЛЕТО 2018\К презентации к собранию\для презентации рс\net-tabletkam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8058370" cy="549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415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для детского сада должна быть опрятная, удобная для движений ребёнка и для его одевания персоналом!</a:t>
            </a:r>
          </a:p>
        </p:txBody>
      </p:sp>
      <p:pic>
        <p:nvPicPr>
          <p:cNvPr id="59394" name="Picture 2" descr="C:\Documents and Settings\sad\Рабочий стол\методист\ЛЕТО 2018\К презентации к собранию\для презентации рс\4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547"/>
          <a:stretch>
            <a:fillRect/>
          </a:stretch>
        </p:blipFill>
        <p:spPr bwMode="auto">
          <a:xfrm>
            <a:off x="755576" y="1359926"/>
            <a:ext cx="2651919" cy="4320000"/>
          </a:xfrm>
          <a:prstGeom prst="roundRect">
            <a:avLst/>
          </a:prstGeom>
          <a:noFill/>
        </p:spPr>
      </p:pic>
      <p:pic>
        <p:nvPicPr>
          <p:cNvPr id="59396" name="Picture 4" descr="C:\Documents and Settings\sad\Рабочий стол\методист\ЛЕТО 2018\К презентации к собранию\для презентации рс\zabavnye_kartinki_pro_detishek_smeshnye_foto_19.jpg"/>
          <p:cNvPicPr>
            <a:picLocks noChangeAspect="1" noChangeArrowheads="1"/>
          </p:cNvPicPr>
          <p:nvPr/>
        </p:nvPicPr>
        <p:blipFill>
          <a:blip r:embed="rId3" cstate="print"/>
          <a:srcRect t="9809" b="18367"/>
          <a:stretch>
            <a:fillRect/>
          </a:stretch>
        </p:blipFill>
        <p:spPr bwMode="auto">
          <a:xfrm>
            <a:off x="6228184" y="1390262"/>
            <a:ext cx="2549510" cy="4320000"/>
          </a:xfrm>
          <a:prstGeom prst="roundRect">
            <a:avLst/>
          </a:prstGeom>
          <a:noFill/>
        </p:spPr>
      </p:pic>
      <p:pic>
        <p:nvPicPr>
          <p:cNvPr id="3" name="Picture 2" descr="C:\Documents and Settings\sad\Рабочий стол\методист\ЛЕТО 2018\К презентации к собранию\для презентации рс\top-20-neveroyatno-smeshnyh-kost-7-839x1024.jpg">
            <a:extLst>
              <a:ext uri="{FF2B5EF4-FFF2-40B4-BE49-F238E27FC236}">
                <a16:creationId xmlns:a16="http://schemas.microsoft.com/office/drawing/2014/main" id="{63AFBCDE-66F2-8EB6-4B86-D70985F8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7572" t="5197" r="22429" b="634"/>
          <a:stretch/>
        </p:blipFill>
        <p:spPr bwMode="auto">
          <a:xfrm>
            <a:off x="3521394" y="1989320"/>
            <a:ext cx="2571425" cy="4320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064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Documents and Settings\sad\Рабочий стол\методист\ЛЕТО 2018\К презентации к собранию\для презентации рс\obuv2.jpg"/>
          <p:cNvPicPr>
            <a:picLocks noChangeAspect="1" noChangeArrowheads="1"/>
          </p:cNvPicPr>
          <p:nvPr/>
        </p:nvPicPr>
        <p:blipFill>
          <a:blip r:embed="rId2" cstate="print"/>
          <a:srcRect l="5769" r="8698"/>
          <a:stretch>
            <a:fillRect/>
          </a:stretch>
        </p:blipFill>
        <p:spPr bwMode="auto">
          <a:xfrm>
            <a:off x="4184558" y="3068960"/>
            <a:ext cx="4555356" cy="3359296"/>
          </a:xfrm>
          <a:prstGeom prst="rect">
            <a:avLst/>
          </a:prstGeom>
          <a:noFill/>
        </p:spPr>
      </p:pic>
      <p:pic>
        <p:nvPicPr>
          <p:cNvPr id="60418" name="Picture 2" descr="C:\Documents and Settings\sad\Рабочий стол\методист\ЛЕТО 2018\К презентации к собранию\для презентации рс\11475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62" t="3613" r="3175" b="6063"/>
          <a:stretch>
            <a:fillRect/>
          </a:stretch>
        </p:blipFill>
        <p:spPr bwMode="auto">
          <a:xfrm>
            <a:off x="787495" y="1721500"/>
            <a:ext cx="3784505" cy="36517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214290"/>
            <a:ext cx="6286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для детского сада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Сменная обувь для группы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могут быть текстильные или кожаные  туфли или сандалии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шнурков!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Они должны быть ребенку по размеру, должны быть удобными  и иметь хорошую вентиляцию, т.к. ребенок проводит в этой обуви практически весь день!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физкультурных занятий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легкие кеды, тапки на светлой подошве.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музыкальных занятий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чешки.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прогулок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уличная обувь по погоде.</a:t>
            </a:r>
          </a:p>
          <a:p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Помните, сменная обувь для группы нужна даже летом!</a:t>
            </a:r>
          </a:p>
        </p:txBody>
      </p:sp>
    </p:spTree>
    <p:extLst>
      <p:ext uri="{BB962C8B-B14F-4D97-AF65-F5344CB8AC3E}">
        <p14:creationId xmlns:p14="http://schemas.microsoft.com/office/powerpoint/2010/main" val="263824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112474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27584" y="-914868"/>
            <a:ext cx="7776864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Ольга Германовна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Коданева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ГБДОУ детским садом № 1 комбинированного вида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Невского района Санкт-Петербурга,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дошкольного воспитания, психолог, преподаватель психологии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atin typeface="Calibri"/>
              <a:cs typeface="Times New Roman" pitchFamily="18" charset="0"/>
            </a:endParaRPr>
          </a:p>
        </p:txBody>
      </p:sp>
      <p:pic>
        <p:nvPicPr>
          <p:cNvPr id="26625" name="Picture 1" descr="C:\Users\Ольга\Desktop\Нина\2018-2019\конкурсы 2018\Мир в твоих руках\2 тур\фото  с тел ОГ\Share2015-09-08-e52adc840ded6177c81a86c4114042c7b763d575fc57bd365b5a2c30490ba26c-Picture.jpg"/>
          <p:cNvPicPr>
            <a:picLocks noChangeAspect="1" noChangeArrowheads="1"/>
          </p:cNvPicPr>
          <p:nvPr/>
        </p:nvPicPr>
        <p:blipFill>
          <a:blip r:embed="rId2" cstate="print"/>
          <a:srcRect l="20764" t="12201" r="24308" b="12200"/>
          <a:stretch>
            <a:fillRect/>
          </a:stretch>
        </p:blipFill>
        <p:spPr bwMode="auto">
          <a:xfrm>
            <a:off x="2555776" y="548680"/>
            <a:ext cx="4464496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9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901014" cy="428628"/>
          </a:xfrm>
        </p:spPr>
        <p:txBody>
          <a:bodyPr/>
          <a:lstStyle/>
          <a:p>
            <a:pPr algn="l"/>
            <a:r>
              <a:rPr lang="ru-RU" sz="2000" b="1" dirty="0">
                <a:solidFill>
                  <a:srgbClr val="FF0000"/>
                </a:solidFill>
              </a:rPr>
              <a:t>Какая одежда понадобится ребенку в детском саду?</a:t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42919"/>
            <a:ext cx="7787208" cy="46434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800" dirty="0">
                <a:solidFill>
                  <a:schemeClr val="tx2"/>
                </a:solidFill>
              </a:rPr>
              <a:t>Нижнее белье — трусы и майка; колготки; носочки; футболки с коротким рукавом; футболки, либо кофты с длинным рукавом; шорты, штанишки, юбка, сарафан или платье (нужное выбрать согласно полу ребенка); теплая кофточка;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</a:rPr>
              <a:t>Пижама (в холодное время года штанишки + кофта с длинным рукавом, в теплое шортики и майка или футболка);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</a:rPr>
              <a:t>Одежда для прогулки по погоде;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</a:rPr>
              <a:t>Одежда для занятий спортом —  темные шорты или штаны, белая футболка и носки.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</a:rPr>
              <a:t>Праздничная\нарядная одежда для утренников.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</a:rPr>
              <a:t>Платок, влажные салфетки, резинки для девочек, расческа, нагрудник или фартук для еды и творческих занятий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Сменная одежда (запасная):</a:t>
            </a:r>
          </a:p>
          <a:p>
            <a:pPr>
              <a:buNone/>
            </a:pPr>
            <a:r>
              <a:rPr lang="ru-RU" sz="2000" dirty="0">
                <a:solidFill>
                  <a:schemeClr val="tx2"/>
                </a:solidFill>
              </a:rPr>
              <a:t>      Трусы, футболка(майка), колготки, носки.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1028" name="Picture 4" descr="C:\Documents and Settings\sad\Рабочий стол\методист\ЛЕТО 2018\К презентации к собранию\для презентации рс\slide_8.jpg"/>
          <p:cNvPicPr>
            <a:picLocks noChangeAspect="1" noChangeArrowheads="1"/>
          </p:cNvPicPr>
          <p:nvPr/>
        </p:nvPicPr>
        <p:blipFill rotWithShape="1">
          <a:blip r:embed="rId2" cstate="print"/>
          <a:srcRect l="70193" t="11538" b="38833"/>
          <a:stretch/>
        </p:blipFill>
        <p:spPr bwMode="auto">
          <a:xfrm>
            <a:off x="5818606" y="4143381"/>
            <a:ext cx="1365611" cy="1428761"/>
          </a:xfrm>
          <a:prstGeom prst="rect">
            <a:avLst/>
          </a:prstGeom>
          <a:noFill/>
        </p:spPr>
      </p:pic>
      <p:pic>
        <p:nvPicPr>
          <p:cNvPr id="1029" name="Picture 5" descr="C:\Documents and Settings\sad\Рабочий стол\методист\ЛЕТО 2018\К презентации к собранию\для презентации рс\11055-tachki_47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072074"/>
            <a:ext cx="1228423" cy="1361626"/>
          </a:xfrm>
          <a:prstGeom prst="rect">
            <a:avLst/>
          </a:prstGeom>
          <a:noFill/>
        </p:spPr>
      </p:pic>
      <p:pic>
        <p:nvPicPr>
          <p:cNvPr id="1030" name="Picture 6" descr="C:\Documents and Settings\sad\Рабочий стол\методист\ЛЕТО 2018\К презентации к собранию\для презентации рс\BT3M14-G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572008"/>
            <a:ext cx="1357322" cy="1878645"/>
          </a:xfrm>
          <a:prstGeom prst="rect">
            <a:avLst/>
          </a:prstGeom>
          <a:noFill/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7DABDE5-3288-5E5D-CF44-1245593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24" y="5526135"/>
            <a:ext cx="1064650" cy="10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47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C:\Documents and Settings\sad\Рабочий стол\методист\ЛЕТО 2018\К презентации к собранию\для презентации рс\Новый-Многоцелевой-Ребенка-Из-Грязной-Одежды-Мешок-Складной-Грязные-Одежда-Хран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640" y="329613"/>
            <a:ext cx="3429024" cy="3429024"/>
          </a:xfrm>
          <a:prstGeom prst="rect">
            <a:avLst/>
          </a:prstGeom>
          <a:noFill/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DE0EBAF7-543E-FFDF-E70A-E55DE694A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6430" r="2558" b="9972"/>
          <a:stretch/>
        </p:blipFill>
        <p:spPr bwMode="auto">
          <a:xfrm>
            <a:off x="2649314" y="3750961"/>
            <a:ext cx="4474840" cy="27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49CD6932-9B3C-C3CE-52AC-292110E6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99145"/>
            <a:ext cx="2176760" cy="2176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46368780-5B4D-1F35-4412-69EFF2598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1717" b="6528"/>
          <a:stretch/>
        </p:blipFill>
        <p:spPr bwMode="auto">
          <a:xfrm>
            <a:off x="792460" y="4075736"/>
            <a:ext cx="193776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D3A6623D-5085-7432-6EAB-724D81E4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60" y="274638"/>
            <a:ext cx="2176760" cy="16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02EB4027-BE0C-10B1-F23A-A11B69AB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98919"/>
            <a:ext cx="2924944" cy="2924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icture background">
            <a:extLst>
              <a:ext uri="{FF2B5EF4-FFF2-40B4-BE49-F238E27FC236}">
                <a16:creationId xmlns:a16="http://schemas.microsoft.com/office/drawing/2014/main" id="{229DF038-A001-AA75-261D-266D3F487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7" r="29480" b="3515"/>
          <a:stretch/>
        </p:blipFill>
        <p:spPr bwMode="auto">
          <a:xfrm>
            <a:off x="4253384" y="302125"/>
            <a:ext cx="1686768" cy="34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16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F660312C-881D-0E57-5669-48A3D764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17710" r="46025"/>
          <a:stretch/>
        </p:blipFill>
        <p:spPr bwMode="auto">
          <a:xfrm>
            <a:off x="6055663" y="299896"/>
            <a:ext cx="2733461" cy="29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Documents and Settings\sad\Рабочий стол\методист\ЛЕТО 2018\К презентации к собранию\для презентации рс\69361.750x0.gif"/>
          <p:cNvPicPr>
            <a:picLocks noChangeAspect="1" noChangeArrowheads="1"/>
          </p:cNvPicPr>
          <p:nvPr/>
        </p:nvPicPr>
        <p:blipFill>
          <a:blip r:embed="rId3" cstate="print"/>
          <a:srcRect l="4125" t="14803" r="6500" b="11183"/>
          <a:stretch>
            <a:fillRect/>
          </a:stretch>
        </p:blipFill>
        <p:spPr bwMode="auto">
          <a:xfrm rot="1932913">
            <a:off x="1857900" y="-32677"/>
            <a:ext cx="4643470" cy="3045120"/>
          </a:xfrm>
          <a:prstGeom prst="rect">
            <a:avLst/>
          </a:prstGeom>
          <a:noFill/>
        </p:spPr>
      </p:pic>
      <p:pic>
        <p:nvPicPr>
          <p:cNvPr id="63490" name="Picture 2" descr="C:\Documents and Settings\sad\Рабочий стол\методист\ЛЕТО 2018\К презентации к собранию\для презентации рс\etiketki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667"/>
          <a:stretch>
            <a:fillRect/>
          </a:stretch>
        </p:blipFill>
        <p:spPr bwMode="auto">
          <a:xfrm>
            <a:off x="827584" y="2060848"/>
            <a:ext cx="5535745" cy="3929090"/>
          </a:xfrm>
          <a:prstGeom prst="rect">
            <a:avLst/>
          </a:prstGeom>
          <a:noFill/>
        </p:spPr>
      </p:pic>
      <p:pic>
        <p:nvPicPr>
          <p:cNvPr id="63492" name="Picture 4" descr="C:\Documents and Settings\sad\Рабочий стол\методист\ЛЕТО 2018\К презентации к собранию\для презентации рс\44317370.jpg"/>
          <p:cNvPicPr>
            <a:picLocks noChangeAspect="1" noChangeArrowheads="1"/>
          </p:cNvPicPr>
          <p:nvPr/>
        </p:nvPicPr>
        <p:blipFill>
          <a:blip r:embed="rId5" cstate="print"/>
          <a:srcRect t="10596" r="6522" b="9931"/>
          <a:stretch>
            <a:fillRect/>
          </a:stretch>
        </p:blipFill>
        <p:spPr bwMode="auto">
          <a:xfrm>
            <a:off x="5357818" y="3714752"/>
            <a:ext cx="3379017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101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Первые праздники</a:t>
            </a:r>
          </a:p>
        </p:txBody>
      </p:sp>
      <p:pic>
        <p:nvPicPr>
          <p:cNvPr id="2050" name="Picture 2" descr="C:\Documents and Settings\sad\Рабочий стол\методист\ЛЕТО 2018\К презентации к собранию\для презентации рс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815491" cy="499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2986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2218258"/>
          </a:xfrm>
        </p:spPr>
        <p:txBody>
          <a:bodyPr/>
          <a:lstStyle/>
          <a:p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Дни рождения и праздники.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Воспитатели детского сада поздравляют именинников веселыми песнями и хороводами. </a:t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Сладости в детском саду не допускаются, поскольку могут оказывать аллергические реакции, провоцировать отравления и расстройства.</a:t>
            </a:r>
          </a:p>
        </p:txBody>
      </p:sp>
      <p:pic>
        <p:nvPicPr>
          <p:cNvPr id="2050" name="Picture 2" descr="C:\Documents and Settings\sad\Рабочий стол\методист\ЛЕТО 2018\К презентации к собранию\для презентации рс\zhizn-ydalas-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350" y="2708920"/>
            <a:ext cx="3533897" cy="375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531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sad\Рабочий стол\методист\ЛЕТО 2018\К презентации к собранию\для презентации рс\dlyavasroditeli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7166"/>
            <a:ext cx="7929618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481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552" y="536193"/>
            <a:ext cx="8352928" cy="23641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Эталон</a:t>
            </a:r>
            <a:r>
              <a:rPr sz="28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восприятия</a:t>
            </a:r>
            <a:r>
              <a:rPr sz="28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мира</a:t>
            </a:r>
            <a:r>
              <a:rPr sz="28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5" dirty="0" err="1">
                <a:solidFill>
                  <a:srgbClr val="FF0000"/>
                </a:solidFill>
                <a:latin typeface="Calibri"/>
                <a:cs typeface="Calibri"/>
              </a:rPr>
              <a:t>для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5" dirty="0" err="1">
                <a:solidFill>
                  <a:srgbClr val="FF0000"/>
                </a:solidFill>
                <a:latin typeface="Calibri"/>
                <a:cs typeface="Calibri"/>
              </a:rPr>
              <a:t>ребёнка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endParaRPr lang="ru-RU" sz="2800" b="1" spc="-1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71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5" dirty="0">
                <a:solidFill>
                  <a:srgbClr val="FF0000"/>
                </a:solidFill>
                <a:latin typeface="Calibri"/>
                <a:cs typeface="Calibri"/>
              </a:rPr>
              <a:t>э</a:t>
            </a:r>
            <a:r>
              <a:rPr sz="2800" b="1" spc="-15" dirty="0" err="1">
                <a:solidFill>
                  <a:srgbClr val="FF0000"/>
                </a:solidFill>
                <a:latin typeface="Calibri"/>
                <a:cs typeface="Calibri"/>
              </a:rPr>
              <a:t>то</a:t>
            </a:r>
            <a:r>
              <a:rPr lang="ru-RU" sz="2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20" dirty="0" err="1">
                <a:solidFill>
                  <a:srgbClr val="FF0000"/>
                </a:solidFill>
                <a:latin typeface="Calibri"/>
                <a:cs typeface="Calibri"/>
              </a:rPr>
              <a:t>родители</a:t>
            </a:r>
            <a:r>
              <a:rPr lang="ru-RU" sz="2800" b="1" spc="-20" dirty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r>
              <a:rPr sz="2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ru-RU" sz="2800" b="1" spc="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75260" marR="165100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 err="1">
                <a:solidFill>
                  <a:srgbClr val="375F92"/>
                </a:solidFill>
                <a:latin typeface="Calibri"/>
                <a:cs typeface="Calibri"/>
              </a:rPr>
              <a:t>Именно</a:t>
            </a:r>
            <a:r>
              <a:rPr sz="2400" b="1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75F92"/>
                </a:solidFill>
                <a:latin typeface="Calibri"/>
                <a:cs typeface="Calibri"/>
              </a:rPr>
              <a:t>они</a:t>
            </a:r>
            <a:r>
              <a:rPr sz="2400" b="1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формируют</a:t>
            </a:r>
            <a:r>
              <a:rPr sz="2400" b="1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Calibri"/>
                <a:cs typeface="Calibri"/>
              </a:rPr>
              <a:t>критерии </a:t>
            </a:r>
            <a:r>
              <a:rPr sz="2400" b="1" spc="-6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Calibri"/>
                <a:cs typeface="Calibri"/>
              </a:rPr>
              <a:t>добра</a:t>
            </a:r>
            <a:r>
              <a:rPr sz="24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75F92"/>
                </a:solidFill>
                <a:latin typeface="Calibri"/>
                <a:cs typeface="Calibri"/>
              </a:rPr>
              <a:t>и</a:t>
            </a:r>
            <a:r>
              <a:rPr sz="24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зла</a:t>
            </a:r>
            <a:r>
              <a:rPr sz="2400" b="1" spc="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endParaRPr lang="ru-RU" sz="2400" b="1" spc="30" dirty="0">
              <a:solidFill>
                <a:srgbClr val="375F92"/>
              </a:solidFill>
              <a:latin typeface="Calibri"/>
              <a:cs typeface="Calibri"/>
            </a:endParaRPr>
          </a:p>
          <a:p>
            <a:pPr marL="175260" marR="165100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 err="1">
                <a:solidFill>
                  <a:srgbClr val="375F92"/>
                </a:solidFill>
                <a:latin typeface="Calibri"/>
                <a:cs typeface="Calibri"/>
              </a:rPr>
              <a:t>для</a:t>
            </a:r>
            <a:r>
              <a:rPr lang="ru-RU" sz="2400" b="1" spc="-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375F92"/>
                </a:solidFill>
                <a:latin typeface="Calibri"/>
                <a:cs typeface="Calibri"/>
              </a:rPr>
              <a:t>своих</a:t>
            </a:r>
            <a:r>
              <a:rPr sz="2400" b="1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детей,</a:t>
            </a:r>
            <a:r>
              <a:rPr sz="2400" b="1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375F92"/>
                </a:solidFill>
                <a:latin typeface="Calibri"/>
                <a:cs typeface="Calibri"/>
              </a:rPr>
              <a:t>понятия</a:t>
            </a:r>
            <a:r>
              <a:rPr sz="2400" b="1" spc="6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lang="ru-RU" sz="2400" b="1" spc="-5" dirty="0">
                <a:solidFill>
                  <a:srgbClr val="375F92"/>
                </a:solidFill>
                <a:latin typeface="Calibri"/>
                <a:cs typeface="Calibri"/>
              </a:rPr>
              <a:t>–</a:t>
            </a:r>
            <a:r>
              <a:rPr sz="2400" b="1" spc="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что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хорошо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,</a:t>
            </a:r>
            <a:r>
              <a:rPr lang="ru-RU" sz="2400" b="1" spc="-15" dirty="0">
                <a:solidFill>
                  <a:srgbClr val="375F92"/>
                </a:solidFill>
                <a:latin typeface="Calibri"/>
                <a:cs typeface="Calibri"/>
              </a:rPr>
              <a:t> а</a:t>
            </a:r>
            <a:r>
              <a:rPr sz="2400" b="1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что</a:t>
            </a:r>
            <a:r>
              <a:rPr sz="2400" b="1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375F92"/>
                </a:solidFill>
                <a:latin typeface="Calibri"/>
                <a:cs typeface="Calibri"/>
              </a:rPr>
              <a:t>плохо.</a:t>
            </a:r>
            <a:r>
              <a:rPr sz="2400" b="1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endParaRPr lang="ru-RU" sz="2400" b="1" spc="25" dirty="0">
              <a:solidFill>
                <a:srgbClr val="375F92"/>
              </a:solidFill>
              <a:latin typeface="Calibri"/>
              <a:cs typeface="Calibri"/>
            </a:endParaRPr>
          </a:p>
          <a:p>
            <a:pPr marL="175260" marR="165100" algn="ctr">
              <a:lnSpc>
                <a:spcPct val="100000"/>
              </a:lnSpc>
              <a:spcBef>
                <a:spcPts val="5"/>
              </a:spcBef>
            </a:pP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Поэтому</a:t>
            </a:r>
            <a:r>
              <a:rPr sz="2400" b="1" spc="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75F92"/>
                </a:solidFill>
                <a:latin typeface="Calibri"/>
                <a:cs typeface="Calibri"/>
              </a:rPr>
              <a:t>их</a:t>
            </a:r>
            <a:r>
              <a:rPr sz="2400" b="1" spc="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компетентность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62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375F92"/>
                </a:solidFill>
                <a:latin typeface="Calibri"/>
                <a:cs typeface="Calibri"/>
              </a:rPr>
              <a:t>оказываетс</a:t>
            </a:r>
            <a:r>
              <a:rPr lang="ru-RU" sz="2400" b="1" spc="-15" dirty="0">
                <a:solidFill>
                  <a:srgbClr val="375F92"/>
                </a:solidFill>
                <a:latin typeface="Calibri"/>
                <a:cs typeface="Calibri"/>
              </a:rPr>
              <a:t>я </a:t>
            </a:r>
            <a:r>
              <a:rPr sz="2400" b="1" spc="-10" dirty="0" err="1">
                <a:solidFill>
                  <a:srgbClr val="375F92"/>
                </a:solidFill>
                <a:latin typeface="Calibri"/>
                <a:cs typeface="Calibri"/>
              </a:rPr>
              <a:t>решающей</a:t>
            </a:r>
            <a:r>
              <a:rPr sz="2400" b="1" spc="2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75F92"/>
                </a:solidFill>
                <a:latin typeface="Calibri"/>
                <a:cs typeface="Calibri"/>
              </a:rPr>
              <a:t>для</a:t>
            </a:r>
            <a:r>
              <a:rPr sz="2400" b="1" spc="-1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75F92"/>
                </a:solidFill>
                <a:latin typeface="Calibri"/>
                <a:cs typeface="Calibri"/>
              </a:rPr>
              <a:t>формирования </a:t>
            </a:r>
            <a:r>
              <a:rPr sz="2400" b="1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подрастающего</a:t>
            </a:r>
            <a:r>
              <a:rPr sz="2400" b="1" spc="30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375F92"/>
                </a:solidFill>
                <a:latin typeface="Calibri"/>
                <a:cs typeface="Calibri"/>
              </a:rPr>
              <a:t>поколения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051" y="3140964"/>
            <a:ext cx="4192524" cy="33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45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AF528AF2-7BB1-DB15-4D5B-0B6B003BC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9899" r="7475" b="5346"/>
          <a:stretch/>
        </p:blipFill>
        <p:spPr bwMode="auto">
          <a:xfrm>
            <a:off x="6948264" y="5229200"/>
            <a:ext cx="1884026" cy="1276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23F56BB-8B48-E6B7-AFF0-F9488AA153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197"/>
            <a:ext cx="1752867" cy="1752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A4CEB8F-56DE-F4C0-811C-5B99C99A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82" y="620688"/>
            <a:ext cx="1992557" cy="1858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7D5E3-78F0-DBAC-5F5B-E90EFAC9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284984"/>
            <a:ext cx="6624736" cy="560863"/>
          </a:xfrm>
        </p:spPr>
        <p:txBody>
          <a:bodyPr/>
          <a:lstStyle/>
          <a:p>
            <a: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образование ребёнка можно сравнить</a:t>
            </a:r>
            <a:b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закладкой фундамента огромного здания. </a:t>
            </a:r>
            <a:b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того, насколько прочна будет основа, зависит успех всего строительства. </a:t>
            </a:r>
            <a:br>
              <a:rPr lang="ru-RU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нужно посещать детский сад </a:t>
            </a:r>
            <a:b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без пропусков.</a:t>
            </a:r>
            <a:b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1.Каждый пропущенный день оставляет пробел в интеллектуальном и физическом развитии вашего ребенка! </a:t>
            </a:r>
            <a:r>
              <a:rPr lang="ru-RU" sz="1800" b="1" kern="1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регулярном пропуске занятий ребенок приходит на него "как в первый раз". Ему сложно сосредоточится, приходится заново включаться в процесс обучения, каждый раз привыкая к преподавателю, обстановке. При условии постоянных "прогулов" процесс обучения у ребенка не систематизирован, что приводит к отставанию от группы, потере у ребенка интереса к занятиям. Группа уже ушла намного вперёд, ребенок это видит и теряет интерес к обучению. Кому хочется быть худшим? </a:t>
            </a: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Из-за незнания материала ребёнок боится ошибиться, становится неуверенным.</a:t>
            </a:r>
            <a:b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0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1E077-5D12-3984-361C-E4C119D9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60147" y="300701"/>
            <a:ext cx="8229600" cy="859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0C9EB0-7E57-5703-DFF6-8AF8E0ABC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274638"/>
            <a:ext cx="3668216" cy="5851525"/>
          </a:xfrm>
        </p:spPr>
        <p:txBody>
          <a:bodyPr/>
          <a:lstStyle/>
          <a:p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Дети, мало посещающие детский сад, не дают остальным двигаться вперед и учить что-то новое, так как приходится вновь повторять и разучивать пройденный материал. 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B312BF-CBC1-F700-DAE9-360575410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1296" y="274638"/>
            <a:ext cx="4155504" cy="5851525"/>
          </a:xfrm>
        </p:spPr>
        <p:txBody>
          <a:bodyPr/>
          <a:lstStyle/>
          <a:p>
            <a:pPr marL="0" indent="0">
              <a:buNone/>
            </a:pPr>
            <a:endParaRPr lang="ru-RU" sz="1800" b="1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kern="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kern="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Ребёнок, который пропускает музыкальные занятия в детском саду, попадая на музыкальный праздник, к которому он не готов, расстраивается, путается, нервничает, зачастую плачет, мешает остальным детям, которые старательно учили стихи, песни, танцы на протяжении долгого времени.</a:t>
            </a:r>
            <a:r>
              <a:rPr lang="ru-RU" sz="1800" b="1" kern="1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праздник – это не только развлечение, готовясь к нему, малыши учатся сочетать удовольствие с выполнением обязательств, учатся совместной творческой деятельности, получают представление о том, что такое сценарии и правила, проявляют свои интересы и способности.</a:t>
            </a:r>
          </a:p>
          <a:p>
            <a:endParaRPr lang="ru-RU" dirty="0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25837250-391D-81EF-0C40-402003CC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2708920"/>
            <a:ext cx="3779912" cy="252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715ECD74-9208-951E-D228-66F864D8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52" y="256136"/>
            <a:ext cx="2664296" cy="1668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36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icture background">
            <a:extLst>
              <a:ext uri="{FF2B5EF4-FFF2-40B4-BE49-F238E27FC236}">
                <a16:creationId xmlns:a16="http://schemas.microsoft.com/office/drawing/2014/main" id="{01781E20-1286-0333-2DD0-084F99D00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5"/>
          <a:stretch/>
        </p:blipFill>
        <p:spPr bwMode="auto">
          <a:xfrm>
            <a:off x="5010309" y="5574150"/>
            <a:ext cx="3808126" cy="975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781C0A23-1283-A031-CD96-E20EF5E9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7801" r="75200" b="50000"/>
          <a:stretch/>
        </p:blipFill>
        <p:spPr bwMode="auto">
          <a:xfrm>
            <a:off x="3707904" y="1853034"/>
            <a:ext cx="1302405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>
            <a:extLst>
              <a:ext uri="{FF2B5EF4-FFF2-40B4-BE49-F238E27FC236}">
                <a16:creationId xmlns:a16="http://schemas.microsoft.com/office/drawing/2014/main" id="{60247551-A502-0E22-A642-EF6D21184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55600" r="37800" b="14396"/>
          <a:stretch/>
        </p:blipFill>
        <p:spPr bwMode="auto">
          <a:xfrm>
            <a:off x="5580112" y="1895569"/>
            <a:ext cx="1594519" cy="1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36B35FE8-F138-976D-1BDB-3100B409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2" y="548680"/>
            <a:ext cx="11521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5F210-E265-9262-F5F2-3ABEB1D7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07" y="547931"/>
            <a:ext cx="7571183" cy="696670"/>
          </a:xfrm>
        </p:spPr>
        <p:txBody>
          <a:bodyPr/>
          <a:lstStyle/>
          <a:p>
            <a:pPr algn="l"/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Один из немаловажных отличительных признаков воспитания в детском саду от домашнего-это режим в детском саду. В детском саду все подчинено заранее установленному распорядку. Очень важно</a:t>
            </a:r>
            <a:b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соблюдать режим, поскольку это приучает к основам здорового</a:t>
            </a:r>
            <a:b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образа жизни – своевременному питанию, сну, прогулкам на свежем воздухе. К тому же, навыки самостоятельности в жизни обязательно пригодятся. 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A1FFF-C7B9-F60F-5453-F0C14D0D6EF6}"/>
              </a:ext>
            </a:extLst>
          </p:cNvPr>
          <p:cNvSpPr txBox="1"/>
          <p:nvPr/>
        </p:nvSpPr>
        <p:spPr>
          <a:xfrm>
            <a:off x="748137" y="574251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Пожалуйста, не пропускайте детский сад без уважительной причины!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1700A3C5-A373-C267-2E8B-CA3E29839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17801" r="26375" b="52800"/>
          <a:stretch/>
        </p:blipFill>
        <p:spPr bwMode="auto">
          <a:xfrm>
            <a:off x="2308876" y="1916832"/>
            <a:ext cx="1036504" cy="1088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5DBDC04C-06D2-DDBC-002F-3803A4EE6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57" y="2364830"/>
            <a:ext cx="7859216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Ещё одна задача, которую решает детский сад - социализация личности ребенка. Ребенок нуждается в общении с другими детьми, малыш учится жизни, коммуникативным навыкам, адаптируется к обществу, учится выражать свои мысли и не стесняться их высказывать на людях.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Ежедневное посещение детского сада, отсутствие пропусков, не имеющих уважительных причин, - основа формирования у ребенка чувства ответственности и первая ступень в формировании привычки быть дисциплинированным. Малыш должен быть уверенным в том, что выполняет ответственное дело, которое никак нельзя пропустить</a:t>
            </a:r>
          </a:p>
        </p:txBody>
      </p:sp>
    </p:spTree>
    <p:extLst>
      <p:ext uri="{BB962C8B-B14F-4D97-AF65-F5344CB8AC3E}">
        <p14:creationId xmlns:p14="http://schemas.microsoft.com/office/powerpoint/2010/main" val="228801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112474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067944" y="1095390"/>
            <a:ext cx="468052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Нина Львовна Веревкина</a:t>
            </a: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УВР.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Закончила РГПУ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А.И. Герцена,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дошкольной педагогики и психологии, менеджер дошкольного                                              образования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573-98-02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atin typeface="Calibri"/>
              <a:cs typeface="Times New Roman" pitchFamily="18" charset="0"/>
            </a:endParaRPr>
          </a:p>
        </p:txBody>
      </p:sp>
      <p:pic>
        <p:nvPicPr>
          <p:cNvPr id="1027" name="Picture 3" descr="C:\Users\User\AppData\Local\Microsoft\Windows\INetCache\IE\T0Z807YD\htmlimag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2611197" cy="38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000" b="1" dirty="0">
                <a:solidFill>
                  <a:srgbClr val="C00000"/>
                </a:solidFill>
              </a:rPr>
              <a:t>Ежегодно наш коллектив участвует в различных акциях</a:t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F3638-C5E7-9054-91E2-5FB0A8C7E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384000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0DDA89-222B-7217-B496-DAB933CFF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13" y="710231"/>
            <a:ext cx="3839968" cy="28799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7FC5-D0A4-B9CA-EFD9-7F02F70C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4" b="9753"/>
          <a:stretch/>
        </p:blipFill>
        <p:spPr>
          <a:xfrm>
            <a:off x="2267744" y="3415439"/>
            <a:ext cx="5044489" cy="3096344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D34BD-124A-6B29-0281-CE50D879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74042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Творческих конкурсах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ABC442-6DAC-0475-A3AD-5C583BC7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1019" r="10000" b="11019"/>
          <a:stretch/>
        </p:blipFill>
        <p:spPr>
          <a:xfrm>
            <a:off x="457200" y="644050"/>
            <a:ext cx="4355976" cy="2880869"/>
          </a:xfrm>
          <a:prstGeom prst="roundRect">
            <a:avLst/>
          </a:prstGeom>
        </p:spPr>
      </p:pic>
      <p:pic>
        <p:nvPicPr>
          <p:cNvPr id="1028" name="Picture 4" descr="IMG-20230518-WA0002">
            <a:extLst>
              <a:ext uri="{FF2B5EF4-FFF2-40B4-BE49-F238E27FC236}">
                <a16:creationId xmlns:a16="http://schemas.microsoft.com/office/drawing/2014/main" id="{AAB4C9AF-B865-4EB2-9245-CF762E42C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040" r="3381" b="2960"/>
          <a:stretch/>
        </p:blipFill>
        <p:spPr bwMode="auto">
          <a:xfrm>
            <a:off x="4962628" y="614698"/>
            <a:ext cx="3859199" cy="288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1CA570-AC7E-B9E5-11FD-F71778A2BA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9676"/>
          <a:stretch/>
        </p:blipFill>
        <p:spPr>
          <a:xfrm>
            <a:off x="395536" y="3618961"/>
            <a:ext cx="5046847" cy="2880000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E221E1-E08D-9993-A86E-F3ACF807B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02" y="3861048"/>
            <a:ext cx="3197525" cy="239814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45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80D42-5EF8-3E87-31F2-83874349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Спортивных мероприятиях: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Играем в волейбол и сдаём нормативы ГТО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5D178-0E81-54B0-B784-40B94BC4D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5" y="3573016"/>
            <a:ext cx="3803915" cy="2852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8C79B-18B2-DFA8-0554-D42076812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1" r="5319" b="1"/>
          <a:stretch/>
        </p:blipFill>
        <p:spPr>
          <a:xfrm>
            <a:off x="4726359" y="1196752"/>
            <a:ext cx="3960441" cy="2170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76C6B0-5332-180D-6477-8E64E4841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3573016"/>
            <a:ext cx="3782414" cy="28368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5D92DF-0485-9608-A745-4844229D6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428" b="21891"/>
          <a:stretch/>
        </p:blipFill>
        <p:spPr>
          <a:xfrm>
            <a:off x="783865" y="1196752"/>
            <a:ext cx="3699288" cy="21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39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396852"/>
            <a:ext cx="3384376" cy="2744116"/>
          </a:xfrm>
        </p:spPr>
        <p:txBody>
          <a:bodyPr/>
          <a:lstStyle/>
          <a:p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стараемся сделать жизнь детей в детском саду   интересной и разнообразной! Проводим совместные мероприятия с детьми и родителями: мастер-классы, квесты, дни здоровья, День матери, 23 февраля спортивный праздник с папами, Масленица, Зарницы и другие досуги и праздники.</a:t>
            </a:r>
            <a:br>
              <a:rPr lang="ru-RU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sad\Рабочий стол\методист\ЛЕТО 2018\К презентации к собранию\для презентации рс\IMG_4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980728"/>
            <a:ext cx="4578302" cy="3045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2" name="Picture 2" descr="C:\Users\Ольга\Desktop\Нина\2018-2019\конкурсы 2018\Мир в твоих руках\2 тур\фото для презентации на 2 тур\6NUeL7CqBQ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0277">
            <a:off x="996078" y="3290007"/>
            <a:ext cx="4756607" cy="3166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E468D-7D7D-1B05-85AE-ADD1DE64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3" y="2420889"/>
            <a:ext cx="7835547" cy="1395144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Наши праздники</a:t>
            </a:r>
          </a:p>
        </p:txBody>
      </p:sp>
      <p:pic>
        <p:nvPicPr>
          <p:cNvPr id="4100" name="Picture 4" descr="PHOTO-2024-06-14-19-27-35">
            <a:extLst>
              <a:ext uri="{FF2B5EF4-FFF2-40B4-BE49-F238E27FC236}">
                <a16:creationId xmlns:a16="http://schemas.microsoft.com/office/drawing/2014/main" id="{BAE40087-9EC3-F4CD-B4E1-304828BA3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4" r="20440"/>
          <a:stretch/>
        </p:blipFill>
        <p:spPr bwMode="auto">
          <a:xfrm>
            <a:off x="4363224" y="232253"/>
            <a:ext cx="4485986" cy="2754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-20230529-WA0006">
            <a:extLst>
              <a:ext uri="{FF2B5EF4-FFF2-40B4-BE49-F238E27FC236}">
                <a16:creationId xmlns:a16="http://schemas.microsoft.com/office/drawing/2014/main" id="{AE083CF2-58AB-1F47-8454-AC13FD6CD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 bwMode="auto">
          <a:xfrm>
            <a:off x="323528" y="2986750"/>
            <a:ext cx="2958908" cy="3666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UehXCunAiE">
            <a:extLst>
              <a:ext uri="{FF2B5EF4-FFF2-40B4-BE49-F238E27FC236}">
                <a16:creationId xmlns:a16="http://schemas.microsoft.com/office/drawing/2014/main" id="{E0772721-04A1-B50F-F1F7-8C3A6B9AB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39679"/>
          <a:stretch/>
        </p:blipFill>
        <p:spPr bwMode="auto">
          <a:xfrm>
            <a:off x="6228184" y="2858556"/>
            <a:ext cx="2664296" cy="367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gtBtReRFZM">
            <a:extLst>
              <a:ext uri="{FF2B5EF4-FFF2-40B4-BE49-F238E27FC236}">
                <a16:creationId xmlns:a16="http://schemas.microsoft.com/office/drawing/2014/main" id="{8EC99E5A-D680-D449-6DAD-EF5D868E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4" y="232253"/>
            <a:ext cx="3709343" cy="2782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G-20230529-WA0007">
            <a:extLst>
              <a:ext uri="{FF2B5EF4-FFF2-40B4-BE49-F238E27FC236}">
                <a16:creationId xmlns:a16="http://schemas.microsoft.com/office/drawing/2014/main" id="{1502155D-881B-2496-0A1D-B944F6E785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t="14714" r="11743" b="-631"/>
          <a:stretch/>
        </p:blipFill>
        <p:spPr bwMode="auto">
          <a:xfrm>
            <a:off x="3131840" y="3394646"/>
            <a:ext cx="3638043" cy="295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62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G-20230414-WA0013">
            <a:extLst>
              <a:ext uri="{FF2B5EF4-FFF2-40B4-BE49-F238E27FC236}">
                <a16:creationId xmlns:a16="http://schemas.microsoft.com/office/drawing/2014/main" id="{73F29C4E-1ADB-1420-9E1E-F08DA5A6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6401" r="34320" b="2961"/>
          <a:stretch/>
        </p:blipFill>
        <p:spPr bwMode="auto">
          <a:xfrm>
            <a:off x="3927749" y="3736397"/>
            <a:ext cx="1862708" cy="291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G-20230414-WA0016">
            <a:extLst>
              <a:ext uri="{FF2B5EF4-FFF2-40B4-BE49-F238E27FC236}">
                <a16:creationId xmlns:a16="http://schemas.microsoft.com/office/drawing/2014/main" id="{5A1DB63C-C62B-C8BF-A1C7-3ADF3830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8080" r="15981"/>
          <a:stretch/>
        </p:blipFill>
        <p:spPr bwMode="auto">
          <a:xfrm>
            <a:off x="598192" y="178905"/>
            <a:ext cx="3111134" cy="286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FD605-388D-B5E0-F735-7A4C86CB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MG-20230414-WA0001">
            <a:extLst>
              <a:ext uri="{FF2B5EF4-FFF2-40B4-BE49-F238E27FC236}">
                <a16:creationId xmlns:a16="http://schemas.microsoft.com/office/drawing/2014/main" id="{608069E4-43EF-3858-F826-67B7AF3B3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26" y="246024"/>
            <a:ext cx="2551421" cy="340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QS0QbZ9PMA">
            <a:extLst>
              <a:ext uri="{FF2B5EF4-FFF2-40B4-BE49-F238E27FC236}">
                <a16:creationId xmlns:a16="http://schemas.microsoft.com/office/drawing/2014/main" id="{5891AF34-24CF-033E-A4FB-C557EAF5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 b="3380"/>
          <a:stretch/>
        </p:blipFill>
        <p:spPr bwMode="auto">
          <a:xfrm>
            <a:off x="6531401" y="365275"/>
            <a:ext cx="2245617" cy="3144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-20230414-WA0011">
            <a:extLst>
              <a:ext uri="{FF2B5EF4-FFF2-40B4-BE49-F238E27FC236}">
                <a16:creationId xmlns:a16="http://schemas.microsoft.com/office/drawing/2014/main" id="{3D50D5C5-D6E6-F9CC-DCA8-2AB36F2CE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" b="21440"/>
          <a:stretch/>
        </p:blipFill>
        <p:spPr bwMode="auto">
          <a:xfrm>
            <a:off x="695402" y="4456472"/>
            <a:ext cx="3312368" cy="213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G-20230414-WA0015">
            <a:extLst>
              <a:ext uri="{FF2B5EF4-FFF2-40B4-BE49-F238E27FC236}">
                <a16:creationId xmlns:a16="http://schemas.microsoft.com/office/drawing/2014/main" id="{F3DDD78E-68AC-E90A-6828-67A2860E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19" y="4142567"/>
            <a:ext cx="3284995" cy="246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G-20230414-WA0008">
            <a:extLst>
              <a:ext uri="{FF2B5EF4-FFF2-40B4-BE49-F238E27FC236}">
                <a16:creationId xmlns:a16="http://schemas.microsoft.com/office/drawing/2014/main" id="{153CBC3D-17B1-6216-24E5-4EA5901B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0000" r="20451" b="8926"/>
          <a:stretch/>
        </p:blipFill>
        <p:spPr bwMode="auto">
          <a:xfrm>
            <a:off x="1548494" y="2784052"/>
            <a:ext cx="2856436" cy="181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G-20230414-WA0009">
            <a:extLst>
              <a:ext uri="{FF2B5EF4-FFF2-40B4-BE49-F238E27FC236}">
                <a16:creationId xmlns:a16="http://schemas.microsoft.com/office/drawing/2014/main" id="{18AD04E7-D4D7-2995-934D-77272E3AD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2" t="11360" r="26059" b="18080"/>
          <a:stretch/>
        </p:blipFill>
        <p:spPr bwMode="auto">
          <a:xfrm>
            <a:off x="5650322" y="2363456"/>
            <a:ext cx="1877386" cy="213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612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3FDEB-CEA2-FC8E-58FE-4D5EAB3A6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24801" r="27687" b="18500"/>
          <a:stretch/>
        </p:blipFill>
        <p:spPr>
          <a:xfrm>
            <a:off x="547973" y="4172376"/>
            <a:ext cx="1695273" cy="2347301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B9ADF4-F2A5-78EA-DBD8-38FF54572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r="10950"/>
          <a:stretch/>
        </p:blipFill>
        <p:spPr>
          <a:xfrm flipH="1">
            <a:off x="2483767" y="4178043"/>
            <a:ext cx="1631684" cy="2347301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DB5BD1-D0C7-1D08-DF42-1901B7EB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0251" r="12987" b="7350"/>
          <a:stretch/>
        </p:blipFill>
        <p:spPr>
          <a:xfrm>
            <a:off x="4243357" y="3789040"/>
            <a:ext cx="4536504" cy="2808312"/>
          </a:xfrm>
          <a:prstGeom prst="round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9DBE44E-E80C-D3FE-D398-481FDC89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54" y="332656"/>
            <a:ext cx="3835189" cy="441734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славы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39A333-070D-DAD0-EE50-F5FABD3276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/>
        </p:blipFill>
        <p:spPr>
          <a:xfrm>
            <a:off x="4283968" y="779223"/>
            <a:ext cx="4462351" cy="2937809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AF36F77-E20F-AC74-B64E-2C3C704376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9"/>
          <a:stretch/>
        </p:blipFill>
        <p:spPr>
          <a:xfrm>
            <a:off x="1119758" y="1196752"/>
            <a:ext cx="2728017" cy="2669846"/>
          </a:xfrm>
          <a:prstGeom prst="round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Масленица</a:t>
            </a:r>
          </a:p>
        </p:txBody>
      </p:sp>
      <p:pic>
        <p:nvPicPr>
          <p:cNvPr id="11266" name="Picture 2" descr="C:\Users\Ольга\Desktop\Нина\презентация образовательной программы JPEG\2017-2018 уч год\Масленица 14 февраля2018\IMG_2083.JPG"/>
          <p:cNvPicPr>
            <a:picLocks noChangeAspect="1" noChangeArrowheads="1"/>
          </p:cNvPicPr>
          <p:nvPr/>
        </p:nvPicPr>
        <p:blipFill>
          <a:blip r:embed="rId2" cstate="print"/>
          <a:srcRect l="6688" t="36350" r="20075"/>
          <a:stretch>
            <a:fillRect/>
          </a:stretch>
        </p:blipFill>
        <p:spPr bwMode="auto">
          <a:xfrm>
            <a:off x="3786782" y="764704"/>
            <a:ext cx="5357218" cy="3491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Documents and Settings\sad\Рабочий стол\методист\ЛЕТО 2018\К презентации к собранию\для презентации рс\oPrcGvTJ_tU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3874" r="10041"/>
          <a:stretch>
            <a:fillRect/>
          </a:stretch>
        </p:blipFill>
        <p:spPr bwMode="auto">
          <a:xfrm>
            <a:off x="1" y="3140968"/>
            <a:ext cx="5614216" cy="3586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Ольга\Desktop\Нина\презентация образовательной программы JPEG\2017-2018 уч год\Масленица 14 февраля2018\IMG_2065.JPG"/>
          <p:cNvPicPr>
            <a:picLocks noChangeAspect="1" noChangeArrowheads="1"/>
          </p:cNvPicPr>
          <p:nvPr/>
        </p:nvPicPr>
        <p:blipFill>
          <a:blip r:embed="rId4" cstate="print"/>
          <a:srcRect l="31100" t="17450" r="4641" b="15351"/>
          <a:stretch>
            <a:fillRect/>
          </a:stretch>
        </p:blipFill>
        <p:spPr bwMode="auto">
          <a:xfrm>
            <a:off x="4860033" y="3501008"/>
            <a:ext cx="4183664" cy="3281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Ольга\Desktop\Нина\презентация образовательной программы JPEG\2017-2018 уч год\Масленица 14 февраля2018\IMG_2078.JPG"/>
          <p:cNvPicPr>
            <a:picLocks noChangeAspect="1" noChangeArrowheads="1"/>
          </p:cNvPicPr>
          <p:nvPr/>
        </p:nvPicPr>
        <p:blipFill>
          <a:blip r:embed="rId5" cstate="print"/>
          <a:srcRect l="38188" t="19550" r="20863" b="25850"/>
          <a:stretch>
            <a:fillRect/>
          </a:stretch>
        </p:blipFill>
        <p:spPr bwMode="auto">
          <a:xfrm>
            <a:off x="395536" y="260648"/>
            <a:ext cx="3456384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098" y="260648"/>
            <a:ext cx="8229600" cy="580926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День детского сада</a:t>
            </a:r>
          </a:p>
        </p:txBody>
      </p:sp>
      <p:pic>
        <p:nvPicPr>
          <p:cNvPr id="2050" name="Picture 2" descr="C:\Documents and Settings\sad\Мои документы\Лето\Лето 2013\День Нептуна 2013\День детского сада\DSC04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916" t="21466" r="4720"/>
          <a:stretch>
            <a:fillRect/>
          </a:stretch>
        </p:blipFill>
        <p:spPr bwMode="auto">
          <a:xfrm>
            <a:off x="661636" y="841574"/>
            <a:ext cx="8154062" cy="5624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8784"/>
            <a:ext cx="8229600" cy="271904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толерантности</a:t>
            </a:r>
          </a:p>
        </p:txBody>
      </p:sp>
      <p:pic>
        <p:nvPicPr>
          <p:cNvPr id="10242" name="Picture 2" descr="C:\Documents and Settings\sad\Рабочий стол\методист\ЛЕТО 2018\К презентации к собранию\для презентации рс\Dji00q_Dl3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410" y="3718101"/>
            <a:ext cx="4104455" cy="2735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sad\Рабочий стол\методист\ЛЕТО 2018\К презентации к собранию\для презентации рс\09dy0xK0iHo[1].jpg"/>
          <p:cNvPicPr>
            <a:picLocks noChangeAspect="1" noChangeArrowheads="1"/>
          </p:cNvPicPr>
          <p:nvPr/>
        </p:nvPicPr>
        <p:blipFill>
          <a:blip r:embed="rId3" cstate="print"/>
          <a:srcRect l="47494" t="19031" r="16780" b="16393"/>
          <a:stretch>
            <a:fillRect/>
          </a:stretch>
        </p:blipFill>
        <p:spPr bwMode="auto">
          <a:xfrm>
            <a:off x="1259632" y="836712"/>
            <a:ext cx="233142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sad\Рабочий стол\методист\ЛЕТО 2018\К презентации к собранию\для презентации рс\lB6sHkpqAlc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765773"/>
            <a:ext cx="4104456" cy="2735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sad\Рабочий стол\методист\ЛЕТО 2018\К презентации к собранию\для презентации рс\vPIzH07w5ec[1].jpg"/>
          <p:cNvPicPr>
            <a:picLocks noChangeAspect="1" noChangeArrowheads="1"/>
          </p:cNvPicPr>
          <p:nvPr/>
        </p:nvPicPr>
        <p:blipFill>
          <a:blip r:embed="rId5" cstate="print"/>
          <a:srcRect l="31930" t="5171" r="19741"/>
          <a:stretch>
            <a:fillRect/>
          </a:stretch>
        </p:blipFill>
        <p:spPr bwMode="auto">
          <a:xfrm>
            <a:off x="5940152" y="3501008"/>
            <a:ext cx="2304256" cy="3013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54868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067944" y="1372126"/>
            <a:ext cx="468052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Светлана Викторовна Фролова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Закончила КГПУ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Учитель, специалист по дошкольному воспитанию. Педагог дополнительного образования детей и взрослых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телефон:588-46-30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atin typeface="Calibri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24B4F1-153F-99BF-6480-714D56DDB3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688" y="1052736"/>
            <a:ext cx="2594400" cy="38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ad\Рабочий стол\методист\ЛЕТО 2018\К презентации к собранию\для презентации рс\9 мая 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075" r="17245" b="28025"/>
          <a:stretch>
            <a:fillRect/>
          </a:stretch>
        </p:blipFill>
        <p:spPr bwMode="auto">
          <a:xfrm>
            <a:off x="323528" y="3212976"/>
            <a:ext cx="4666579" cy="3273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22016-ECBC-E25B-5187-5B395425F0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750" r="4999" b="4005"/>
          <a:stretch/>
        </p:blipFill>
        <p:spPr>
          <a:xfrm>
            <a:off x="4367931" y="346076"/>
            <a:ext cx="4446628" cy="337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66EDA6-D4ED-87FF-20C0-E3DB333D3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2226" y="3977761"/>
            <a:ext cx="2996952" cy="22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D4FDA-F524-F2BE-689D-5AE430EC4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/>
          <a:stretch/>
        </p:blipFill>
        <p:spPr>
          <a:xfrm rot="5400000">
            <a:off x="4288219" y="4391158"/>
            <a:ext cx="2906000" cy="141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4278777" cy="2520280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FF0000"/>
                </a:solidFill>
              </a:rPr>
              <a:t>Нравственно-патриотическое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 воспитание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Ежегодно проводим мероприятия к памятным датам Великой Отечественной войны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Конкур чтецов «Разукрасим мир стихами»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23E333-9E8A-D837-52E9-A13610305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25076" r="39924" b="38971"/>
          <a:stretch/>
        </p:blipFill>
        <p:spPr>
          <a:xfrm>
            <a:off x="971600" y="3771677"/>
            <a:ext cx="1498711" cy="2700923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E406CF-F1DC-8F25-21E1-C40C4D92A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8529" r="38336" b="13817"/>
          <a:stretch/>
        </p:blipFill>
        <p:spPr>
          <a:xfrm>
            <a:off x="6637490" y="3771678"/>
            <a:ext cx="1911137" cy="2736550"/>
          </a:xfrm>
          <a:prstGeom prst="roundRect">
            <a:avLst/>
          </a:prstGeom>
        </p:spPr>
      </p:pic>
      <p:pic>
        <p:nvPicPr>
          <p:cNvPr id="2050" name="Picture 2" descr="IMG-20230526-WA0001">
            <a:extLst>
              <a:ext uri="{FF2B5EF4-FFF2-40B4-BE49-F238E27FC236}">
                <a16:creationId xmlns:a16="http://schemas.microsoft.com/office/drawing/2014/main" id="{E0D81087-9162-87FF-F2EC-225D42FFB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280" r="39919" b="1"/>
          <a:stretch/>
        </p:blipFill>
        <p:spPr bwMode="auto">
          <a:xfrm>
            <a:off x="4746561" y="3771676"/>
            <a:ext cx="1769654" cy="27365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6CB8C-9EA1-BD9F-283E-786CFF50A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>
          <a:xfrm>
            <a:off x="1907704" y="836712"/>
            <a:ext cx="5468100" cy="2787774"/>
          </a:xfrm>
          <a:prstGeom prst="round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B8D98B-88EF-A57A-6400-A30FDE939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9502" r="15356"/>
          <a:stretch/>
        </p:blipFill>
        <p:spPr bwMode="auto">
          <a:xfrm>
            <a:off x="2883256" y="3789040"/>
            <a:ext cx="1658619" cy="27009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9B78A-B4EE-4D38-B89A-56240E0A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992" y="3383276"/>
            <a:ext cx="4647817" cy="27404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Наши дети постоянно участвуют в различных конкурсах и занимают призовые места</a:t>
            </a:r>
          </a:p>
        </p:txBody>
      </p:sp>
      <p:pic>
        <p:nvPicPr>
          <p:cNvPr id="2050" name="Picture 2" descr="2024 05 01 221207">
            <a:extLst>
              <a:ext uri="{FF2B5EF4-FFF2-40B4-BE49-F238E27FC236}">
                <a16:creationId xmlns:a16="http://schemas.microsoft.com/office/drawing/2014/main" id="{EF9E4A94-7641-0377-AD5F-CA7889B0C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8" b="50000"/>
          <a:stretch/>
        </p:blipFill>
        <p:spPr bwMode="auto">
          <a:xfrm>
            <a:off x="6656155" y="3555838"/>
            <a:ext cx="2171043" cy="2879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4 05 01 220331">
            <a:extLst>
              <a:ext uri="{FF2B5EF4-FFF2-40B4-BE49-F238E27FC236}">
                <a16:creationId xmlns:a16="http://schemas.microsoft.com/office/drawing/2014/main" id="{43FA77D6-5014-0F2C-3E53-9E5D8896A4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4" t="53135" r="9498" b="12336"/>
          <a:stretch/>
        </p:blipFill>
        <p:spPr bwMode="auto">
          <a:xfrm>
            <a:off x="2763911" y="4113287"/>
            <a:ext cx="3929512" cy="2368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48fZMJKMFs">
            <a:extLst>
              <a:ext uri="{FF2B5EF4-FFF2-40B4-BE49-F238E27FC236}">
                <a16:creationId xmlns:a16="http://schemas.microsoft.com/office/drawing/2014/main" id="{B837FF71-57BC-D661-2627-70C09C175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52100" r="66800" b="1701"/>
          <a:stretch/>
        </p:blipFill>
        <p:spPr bwMode="auto">
          <a:xfrm>
            <a:off x="6562724" y="404664"/>
            <a:ext cx="217104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2SrRzZ0Vug">
            <a:extLst>
              <a:ext uri="{FF2B5EF4-FFF2-40B4-BE49-F238E27FC236}">
                <a16:creationId xmlns:a16="http://schemas.microsoft.com/office/drawing/2014/main" id="{FA86EA4F-1938-3AEE-34AA-1380B78E7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01" r="1701" b="1701"/>
          <a:stretch/>
        </p:blipFill>
        <p:spPr bwMode="auto">
          <a:xfrm>
            <a:off x="822642" y="355852"/>
            <a:ext cx="165618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2023 12 10 175222">
            <a:extLst>
              <a:ext uri="{FF2B5EF4-FFF2-40B4-BE49-F238E27FC236}">
                <a16:creationId xmlns:a16="http://schemas.microsoft.com/office/drawing/2014/main" id="{9D868BEC-94E2-5DD5-A31E-F0D41267A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7342" r="52476"/>
          <a:stretch/>
        </p:blipFill>
        <p:spPr bwMode="auto">
          <a:xfrm>
            <a:off x="822642" y="3612249"/>
            <a:ext cx="1941269" cy="2803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2023 12 05 152011">
            <a:extLst>
              <a:ext uri="{FF2B5EF4-FFF2-40B4-BE49-F238E27FC236}">
                <a16:creationId xmlns:a16="http://schemas.microsoft.com/office/drawing/2014/main" id="{1F3DDC36-F21C-D7EB-1EEA-4B38B555D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62203" r="16240" b="9788"/>
          <a:stretch/>
        </p:blipFill>
        <p:spPr bwMode="auto">
          <a:xfrm>
            <a:off x="2871869" y="193380"/>
            <a:ext cx="3552791" cy="2872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832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Ольга\Pictures\фото лето 2015 (2 корпус)\спорт празник\133___08\IMG_0345.JPG"/>
          <p:cNvPicPr>
            <a:picLocks noChangeAspect="1" noChangeArrowheads="1"/>
          </p:cNvPicPr>
          <p:nvPr/>
        </p:nvPicPr>
        <p:blipFill rotWithShape="1">
          <a:blip r:embed="rId2" cstate="print"/>
          <a:srcRect t="24800" r="8797"/>
          <a:stretch/>
        </p:blipFill>
        <p:spPr bwMode="auto">
          <a:xfrm>
            <a:off x="4556512" y="764704"/>
            <a:ext cx="4191952" cy="25922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64380"/>
            <a:ext cx="3888432" cy="3286207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родителями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всегда рады, когда родители становятся нашими друзьями и помощниками! Вместе мы сможем сделать жизнь детей более насыщенной и интересной! (подготовка к праздникам, исполнение ролей, даже просто интересные креативные предложения, изготовление костюмов, исполнение декораций) </a:t>
            </a:r>
          </a:p>
          <a:p>
            <a:endParaRPr lang="ru-RU" dirty="0"/>
          </a:p>
        </p:txBody>
      </p:sp>
      <p:pic>
        <p:nvPicPr>
          <p:cNvPr id="4098" name="Picture 2" descr="C:\Users\Ольга\Pictures\фото лето 2015 (2 корпус)\спорт празник\IMG_5591.JPG"/>
          <p:cNvPicPr>
            <a:picLocks noChangeAspect="1" noChangeArrowheads="1"/>
          </p:cNvPicPr>
          <p:nvPr/>
        </p:nvPicPr>
        <p:blipFill>
          <a:blip r:embed="rId3" cstate="print"/>
          <a:srcRect t="27513"/>
          <a:stretch>
            <a:fillRect/>
          </a:stretch>
        </p:blipFill>
        <p:spPr bwMode="auto">
          <a:xfrm>
            <a:off x="1259632" y="3650587"/>
            <a:ext cx="5832648" cy="2818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Нина\2018-2019\конкурсы 2018\Мир в твоих руках\2 тур\фото для презентации на 2 тур\6E13isXNZX8.jpg"/>
          <p:cNvPicPr>
            <a:picLocks noChangeAspect="1" noChangeArrowheads="1"/>
          </p:cNvPicPr>
          <p:nvPr/>
        </p:nvPicPr>
        <p:blipFill rotWithShape="1">
          <a:blip r:embed="rId2" cstate="print"/>
          <a:srcRect l="8956" t="21722" r="20675" b="14704"/>
          <a:stretch/>
        </p:blipFill>
        <p:spPr bwMode="auto">
          <a:xfrm>
            <a:off x="4482911" y="3573016"/>
            <a:ext cx="4297793" cy="2912136"/>
          </a:xfrm>
          <a:prstGeom prst="rect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33561DA-0124-337E-1241-08478925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27335" cy="49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9A0E26E-B2E9-1503-9CE6-AAFF298E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11" y="332657"/>
            <a:ext cx="4269183" cy="31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Нина\презентация образовательной программы JPEG\2017-2018 уч год\Выпускные\IMG_20180517_163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28" t="20683" r="13025"/>
          <a:stretch>
            <a:fillRect/>
          </a:stretch>
        </p:blipFill>
        <p:spPr bwMode="auto">
          <a:xfrm>
            <a:off x="4860032" y="764704"/>
            <a:ext cx="3831712" cy="5457850"/>
          </a:xfrm>
          <a:prstGeom prst="rect">
            <a:avLst/>
          </a:prstGeom>
          <a:noFill/>
        </p:spPr>
      </p:pic>
      <p:pic>
        <p:nvPicPr>
          <p:cNvPr id="12291" name="Picture 3" descr="C:\Users\Ольга\Desktop\Нина\презентация образовательной программы JPEG\2017-2018 уч год\Выпускные\IMG_20180427_163941.jpg"/>
          <p:cNvPicPr>
            <a:picLocks noChangeAspect="1" noChangeArrowheads="1"/>
          </p:cNvPicPr>
          <p:nvPr/>
        </p:nvPicPr>
        <p:blipFill>
          <a:blip r:embed="rId3" cstate="print"/>
          <a:srcRect t="25289" b="11801"/>
          <a:stretch>
            <a:fillRect/>
          </a:stretch>
        </p:blipFill>
        <p:spPr bwMode="auto">
          <a:xfrm>
            <a:off x="755576" y="332656"/>
            <a:ext cx="3960440" cy="3182496"/>
          </a:xfrm>
          <a:prstGeom prst="rect">
            <a:avLst/>
          </a:prstGeom>
          <a:noFill/>
        </p:spPr>
      </p:pic>
      <p:pic>
        <p:nvPicPr>
          <p:cNvPr id="5122" name="Picture 2" descr="_tzzWy-_ufs"/>
          <p:cNvPicPr>
            <a:picLocks noChangeAspect="1" noChangeArrowheads="1"/>
          </p:cNvPicPr>
          <p:nvPr/>
        </p:nvPicPr>
        <p:blipFill>
          <a:blip r:embed="rId4"/>
          <a:srcRect t="26250" r="8333" b="23750"/>
          <a:stretch>
            <a:fillRect/>
          </a:stretch>
        </p:blipFill>
        <p:spPr bwMode="auto">
          <a:xfrm>
            <a:off x="785786" y="3643314"/>
            <a:ext cx="392909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День здоровья\знайки\конкурс плакатов\IMG_0486.JPG">
            <a:extLst>
              <a:ext uri="{FF2B5EF4-FFF2-40B4-BE49-F238E27FC236}">
                <a16:creationId xmlns:a16="http://schemas.microsoft.com/office/drawing/2014/main" id="{6C7F5BA0-581C-C1A7-6223-4BA71F28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38356" y="2710519"/>
            <a:ext cx="2540100" cy="1905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6283FB-31F0-43CA-D36F-48BF2C93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209" r="22692" b="25782"/>
          <a:stretch>
            <a:fillRect/>
          </a:stretch>
        </p:blipFill>
        <p:spPr bwMode="auto">
          <a:xfrm>
            <a:off x="6634588" y="2727575"/>
            <a:ext cx="2041868" cy="1862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4F3A0C-21CD-F058-3C76-9F8E08F5B9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2536" y="279396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B85ACA-EA9F-EDD5-C0A9-A7713D8C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96" y="2266714"/>
            <a:ext cx="3060000" cy="229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08A6A1-65AE-68FD-C5E3-B0B71921D8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621" y="4681959"/>
            <a:ext cx="3060000" cy="18120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F40263-C7AA-168C-C9F2-E0C942BA0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27" y="279396"/>
            <a:ext cx="3060000" cy="18116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1F878D-0598-01CC-17DD-4004AC8AF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4697837"/>
            <a:ext cx="3458297" cy="1905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561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000132"/>
          </a:xfrm>
        </p:spPr>
        <p:txBody>
          <a:bodyPr/>
          <a:lstStyle/>
          <a:p>
            <a:r>
              <a:rPr lang="ru-RU" sz="2200" b="1" dirty="0">
                <a:solidFill>
                  <a:srgbClr val="FF0000"/>
                </a:solidFill>
              </a:rPr>
              <a:t>Субботники</a:t>
            </a:r>
          </a:p>
        </p:txBody>
      </p:sp>
      <p:pic>
        <p:nvPicPr>
          <p:cNvPr id="10242" name="Picture 2" descr="C:\Documents and Settings\sad\Рабочий стол\2017-2018\Фотографии\субботник\IMG_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18031" r="5015" b="15398"/>
          <a:stretch>
            <a:fillRect/>
          </a:stretch>
        </p:blipFill>
        <p:spPr bwMode="auto">
          <a:xfrm>
            <a:off x="611560" y="3994754"/>
            <a:ext cx="3744416" cy="2367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C:\Documents and Settings\sad\Рабочий стол\2017-2018\Фотографии\субботник\IMG_0873.JPG"/>
          <p:cNvPicPr>
            <a:picLocks noChangeAspect="1" noChangeArrowheads="1"/>
          </p:cNvPicPr>
          <p:nvPr/>
        </p:nvPicPr>
        <p:blipFill>
          <a:blip r:embed="rId3" cstate="print"/>
          <a:srcRect t="20343" r="33768" b="16976"/>
          <a:stretch>
            <a:fillRect/>
          </a:stretch>
        </p:blipFill>
        <p:spPr bwMode="auto">
          <a:xfrm>
            <a:off x="611560" y="836712"/>
            <a:ext cx="3888432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0" name="Picture 2" descr="C:\Users\Ольга\Pictures\фото 1 корпус 2014-15 уч год\Субботник  апрель 2015\смешарики субботник 18 апреля\IMG_0212.JPG"/>
          <p:cNvPicPr>
            <a:picLocks noChangeAspect="1" noChangeArrowheads="1"/>
          </p:cNvPicPr>
          <p:nvPr/>
        </p:nvPicPr>
        <p:blipFill>
          <a:blip r:embed="rId4" cstate="print"/>
          <a:srcRect l="8263" t="21650" b="10101"/>
          <a:stretch>
            <a:fillRect/>
          </a:stretch>
        </p:blipFill>
        <p:spPr bwMode="auto">
          <a:xfrm>
            <a:off x="4694101" y="836712"/>
            <a:ext cx="400063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9653EF5-762B-051A-AE5C-709B82CBE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22212" r="21650" b="5201"/>
          <a:stretch/>
        </p:blipFill>
        <p:spPr bwMode="auto">
          <a:xfrm>
            <a:off x="4499992" y="3429000"/>
            <a:ext cx="4186751" cy="2933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744D8-E69F-0202-C798-07F238BE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8219256" cy="364902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Ранняя профориентация</a:t>
            </a:r>
          </a:p>
        </p:txBody>
      </p:sp>
      <p:pic>
        <p:nvPicPr>
          <p:cNvPr id="5122" name="Picture 2" descr="2024 02 11 162800">
            <a:extLst>
              <a:ext uri="{FF2B5EF4-FFF2-40B4-BE49-F238E27FC236}">
                <a16:creationId xmlns:a16="http://schemas.microsoft.com/office/drawing/2014/main" id="{EF22E85F-C643-F38D-682D-7DAC7D9CC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67454" r="9504"/>
          <a:stretch/>
        </p:blipFill>
        <p:spPr bwMode="auto">
          <a:xfrm>
            <a:off x="782445" y="375809"/>
            <a:ext cx="3645539" cy="233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024 01 22 065113">
            <a:extLst>
              <a:ext uri="{FF2B5EF4-FFF2-40B4-BE49-F238E27FC236}">
                <a16:creationId xmlns:a16="http://schemas.microsoft.com/office/drawing/2014/main" id="{90681988-2BED-E848-FCEF-50546E33A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9" t="13251" r="10547" b="11150"/>
          <a:stretch/>
        </p:blipFill>
        <p:spPr bwMode="auto">
          <a:xfrm>
            <a:off x="3468252" y="2984633"/>
            <a:ext cx="230325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G 20231202 WA0023">
            <a:extLst>
              <a:ext uri="{FF2B5EF4-FFF2-40B4-BE49-F238E27FC236}">
                <a16:creationId xmlns:a16="http://schemas.microsoft.com/office/drawing/2014/main" id="{A95FA772-02AA-5984-8596-B1F761D9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3892"/>
          <a:stretch/>
        </p:blipFill>
        <p:spPr bwMode="auto">
          <a:xfrm>
            <a:off x="4408262" y="288510"/>
            <a:ext cx="4145203" cy="244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2023 11 25 164539">
            <a:extLst>
              <a:ext uri="{FF2B5EF4-FFF2-40B4-BE49-F238E27FC236}">
                <a16:creationId xmlns:a16="http://schemas.microsoft.com/office/drawing/2014/main" id="{392B3242-7C3B-4667-8BF3-D280E0C28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2" t="52634" r="1423" b="1270"/>
          <a:stretch/>
        </p:blipFill>
        <p:spPr bwMode="auto">
          <a:xfrm>
            <a:off x="251520" y="3255593"/>
            <a:ext cx="3384376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2023 11 18 154336">
            <a:extLst>
              <a:ext uri="{FF2B5EF4-FFF2-40B4-BE49-F238E27FC236}">
                <a16:creationId xmlns:a16="http://schemas.microsoft.com/office/drawing/2014/main" id="{0EBFF89B-0F87-D000-5EB3-B7018A6B5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50000" r="25694"/>
          <a:stretch/>
        </p:blipFill>
        <p:spPr bwMode="auto">
          <a:xfrm>
            <a:off x="5675749" y="3055754"/>
            <a:ext cx="3123833" cy="3037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4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89312-9BD3-A4BD-6354-891F84D8F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068959"/>
            <a:ext cx="8229600" cy="787141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Проект «Расскажи о главном»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«Открывай страну»</a:t>
            </a:r>
          </a:p>
        </p:txBody>
      </p:sp>
      <p:pic>
        <p:nvPicPr>
          <p:cNvPr id="6146" name="Picture 2" descr="2024 03 02 145728">
            <a:extLst>
              <a:ext uri="{FF2B5EF4-FFF2-40B4-BE49-F238E27FC236}">
                <a16:creationId xmlns:a16="http://schemas.microsoft.com/office/drawing/2014/main" id="{CC933457-6368-C3E8-7AD2-F315654E7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34043" r="50000" b="35728"/>
          <a:stretch/>
        </p:blipFill>
        <p:spPr bwMode="auto">
          <a:xfrm>
            <a:off x="320077" y="743184"/>
            <a:ext cx="3153191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024 03 02 150813">
            <a:extLst>
              <a:ext uri="{FF2B5EF4-FFF2-40B4-BE49-F238E27FC236}">
                <a16:creationId xmlns:a16="http://schemas.microsoft.com/office/drawing/2014/main" id="{3276EC32-9A3A-41F8-C4E2-5E6C6ADAF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0" t="51375" r="2101" b="3266"/>
          <a:stretch/>
        </p:blipFill>
        <p:spPr bwMode="auto">
          <a:xfrm>
            <a:off x="5659206" y="671174"/>
            <a:ext cx="3240361" cy="2376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2024 03 04 122845">
            <a:extLst>
              <a:ext uri="{FF2B5EF4-FFF2-40B4-BE49-F238E27FC236}">
                <a16:creationId xmlns:a16="http://schemas.microsoft.com/office/drawing/2014/main" id="{07D7E8A3-E2CE-1690-1FAB-B92458202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4" r="60723"/>
          <a:stretch/>
        </p:blipFill>
        <p:spPr bwMode="auto">
          <a:xfrm>
            <a:off x="3431464" y="116632"/>
            <a:ext cx="2277441" cy="301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2024 03 04 123632">
            <a:extLst>
              <a:ext uri="{FF2B5EF4-FFF2-40B4-BE49-F238E27FC236}">
                <a16:creationId xmlns:a16="http://schemas.microsoft.com/office/drawing/2014/main" id="{FBC07144-D824-BB3B-A1F4-5E59CE521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1089" r="50808" b="51627"/>
          <a:stretch/>
        </p:blipFill>
        <p:spPr bwMode="auto">
          <a:xfrm>
            <a:off x="683568" y="3899139"/>
            <a:ext cx="3600400" cy="267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2024 02 25 131938">
            <a:extLst>
              <a:ext uri="{FF2B5EF4-FFF2-40B4-BE49-F238E27FC236}">
                <a16:creationId xmlns:a16="http://schemas.microsoft.com/office/drawing/2014/main" id="{23A45F0E-C37E-C762-37FE-840FE23D2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603" r="35490" b="6332"/>
          <a:stretch/>
        </p:blipFill>
        <p:spPr bwMode="auto">
          <a:xfrm>
            <a:off x="5384472" y="3789040"/>
            <a:ext cx="3485747" cy="273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2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112474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16016" y="2061429"/>
            <a:ext cx="4032449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Екатерина Александровна Панкова</a:t>
            </a: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Документовед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администратор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платных услуг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573-98-01</a:t>
            </a:r>
            <a:endParaRPr lang="ru-RU" sz="2800" b="1" dirty="0">
              <a:latin typeface="Calibri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80C3A-756E-CB0A-8490-3F6E32AE7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8954" b="15254"/>
          <a:stretch/>
        </p:blipFill>
        <p:spPr>
          <a:xfrm>
            <a:off x="1043608" y="813884"/>
            <a:ext cx="3744416" cy="49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CBC4B-BC35-FAC8-308E-7B698BBA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Сотрудничество со школами</a:t>
            </a:r>
          </a:p>
        </p:txBody>
      </p:sp>
      <p:pic>
        <p:nvPicPr>
          <p:cNvPr id="3074" name="Picture 2" descr="IMG-20231119-WA0005">
            <a:extLst>
              <a:ext uri="{FF2B5EF4-FFF2-40B4-BE49-F238E27FC236}">
                <a16:creationId xmlns:a16="http://schemas.microsoft.com/office/drawing/2014/main" id="{74C485BC-540F-A9DB-02FF-70D92C880C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16384" r="16618" b="16517"/>
          <a:stretch/>
        </p:blipFill>
        <p:spPr bwMode="auto">
          <a:xfrm>
            <a:off x="3892489" y="3469059"/>
            <a:ext cx="4873725" cy="300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9_L2zXEF4">
            <a:extLst>
              <a:ext uri="{FF2B5EF4-FFF2-40B4-BE49-F238E27FC236}">
                <a16:creationId xmlns:a16="http://schemas.microsoft.com/office/drawing/2014/main" id="{B8543066-5048-EE52-708F-DEF4BB29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610468"/>
            <a:ext cx="4009628" cy="300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k7mtn89gO8">
            <a:extLst>
              <a:ext uri="{FF2B5EF4-FFF2-40B4-BE49-F238E27FC236}">
                <a16:creationId xmlns:a16="http://schemas.microsoft.com/office/drawing/2014/main" id="{12A42CA4-A7DE-E2E3-7A12-A16B0CA5D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7709" r="20141" b="9681"/>
          <a:stretch/>
        </p:blipFill>
        <p:spPr bwMode="auto">
          <a:xfrm>
            <a:off x="4347071" y="673918"/>
            <a:ext cx="453650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z8NbqI2BOI">
            <a:extLst>
              <a:ext uri="{FF2B5EF4-FFF2-40B4-BE49-F238E27FC236}">
                <a16:creationId xmlns:a16="http://schemas.microsoft.com/office/drawing/2014/main" id="{09C81C3E-C1E4-9D8C-8390-E6F5FE14B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21440" r="20622" b="21440"/>
          <a:stretch/>
        </p:blipFill>
        <p:spPr bwMode="auto">
          <a:xfrm>
            <a:off x="403428" y="3654890"/>
            <a:ext cx="3594804" cy="2757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93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7A5407-9EF7-89BF-4D0F-696A2904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50" y="340394"/>
            <a:ext cx="2812654" cy="281265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D6ACAE2-104B-F508-42D4-EA28653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594593"/>
            <a:ext cx="5122912" cy="2304256"/>
          </a:xfrm>
        </p:spPr>
        <p:txBody>
          <a:bodyPr/>
          <a:lstStyle/>
          <a:p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ГБДОУ детский сад №1комбинированного вида  Невского района г. Санкт-Петербурга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9B4EF-5ECE-E696-BE35-18FD902E8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284984"/>
            <a:ext cx="3240000" cy="3240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B757C83-41E8-E6A2-EF3F-9BE466793F62}"/>
              </a:ext>
            </a:extLst>
          </p:cNvPr>
          <p:cNvSpPr txBox="1">
            <a:spLocks/>
          </p:cNvSpPr>
          <p:nvPr/>
        </p:nvSpPr>
        <p:spPr bwMode="auto">
          <a:xfrm>
            <a:off x="1115616" y="3533918"/>
            <a:ext cx="4042792" cy="272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ГБДОУ детский сад №1комбинированного вида  Невского района г.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089949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2880320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8772" r="12376" b="17543"/>
          <a:stretch/>
        </p:blipFill>
        <p:spPr bwMode="auto">
          <a:xfrm>
            <a:off x="1475656" y="2348880"/>
            <a:ext cx="66881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40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Нина\2018-2019\конкурсы 2018\Мир в твоих руках\картинки к презентации\s120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37889"/>
            <a:ext cx="6552728" cy="3562785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9285475-DA3D-7055-7DED-D42EC78C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60648"/>
            <a:ext cx="799288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нашей работы: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Гармоничное развитие каждого ребенка! Нравственное, эстетическое. физическое и интеллектуальное развитие! </a:t>
            </a:r>
            <a:b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индивидуальных особенностей и талантов.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atin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04664"/>
            <a:ext cx="7992888" cy="1224136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  <a:tabLst>
                <a:tab pos="180340" algn="l"/>
              </a:tabLst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Все занятия с детьми проходят только в интересной игровой форме. Малышей ждет чтение художественной литературы, заучивание стихов, песен. Знакомство с классической музыкой, с русскими народными и др. музыкальными инструментами. Освоение культурно-гигиенических навыков. </a:t>
            </a:r>
          </a:p>
          <a:p>
            <a:pPr algn="ctr"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льга\Desktop\Нина\презентация образовательной программы JPEG\2017-2018 уч год\ПДД отчёт\фото пдд сентябрь 2017\IMG_20170906_090833.jpg"/>
          <p:cNvPicPr>
            <a:picLocks noChangeAspect="1" noChangeArrowheads="1"/>
          </p:cNvPicPr>
          <p:nvPr/>
        </p:nvPicPr>
        <p:blipFill>
          <a:blip r:embed="rId2" cstate="print"/>
          <a:srcRect l="2648" r="2832" b="22118"/>
          <a:stretch>
            <a:fillRect/>
          </a:stretch>
        </p:blipFill>
        <p:spPr bwMode="auto">
          <a:xfrm>
            <a:off x="5724128" y="1712150"/>
            <a:ext cx="3029573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4791DE-2570-717E-5EC5-749A9BB0E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22701"/>
          <a:stretch/>
        </p:blipFill>
        <p:spPr bwMode="auto">
          <a:xfrm>
            <a:off x="860122" y="1666088"/>
            <a:ext cx="2362288" cy="2044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267E3E4-DD1B-3162-F898-610F68FA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4301" r="12201" b="8001"/>
          <a:stretch/>
        </p:blipFill>
        <p:spPr bwMode="auto">
          <a:xfrm>
            <a:off x="899592" y="3945541"/>
            <a:ext cx="2016224" cy="2492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9BADEE-2F72-8593-A7BA-B108CECFF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2765" r="4879" b="8679"/>
          <a:stretch/>
        </p:blipFill>
        <p:spPr bwMode="auto">
          <a:xfrm>
            <a:off x="5753172" y="4656186"/>
            <a:ext cx="2971483" cy="1772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CD09A1-88DD-2AA1-5289-AE65E7203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8" b="11199"/>
          <a:stretch/>
        </p:blipFill>
        <p:spPr bwMode="auto">
          <a:xfrm>
            <a:off x="2530884" y="2195932"/>
            <a:ext cx="3794324" cy="3609332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7384</TotalTime>
  <Words>2635</Words>
  <Application>Microsoft Office PowerPoint</Application>
  <PresentationFormat>Экран (4:3)</PresentationFormat>
  <Paragraphs>228</Paragraphs>
  <Slides>72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1" baseType="lpstr">
      <vt:lpstr>&amp;quot</vt:lpstr>
      <vt:lpstr>Arial</vt:lpstr>
      <vt:lpstr>Calibri</vt:lpstr>
      <vt:lpstr>Georgia</vt:lpstr>
      <vt:lpstr>Times New Roman</vt:lpstr>
      <vt:lpstr>Verdana</vt:lpstr>
      <vt:lpstr>Wingdings</vt:lpstr>
      <vt:lpstr>YS Text</vt:lpstr>
      <vt:lpstr>Тема Office</vt:lpstr>
      <vt:lpstr>   </vt:lpstr>
      <vt:lpstr>Презентация PowerPoint</vt:lpstr>
      <vt:lpstr>У  нас работают группы: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Наш детский сад оснащен современной и красивой мебелью, развивающими играми и методическими материалами</vt:lpstr>
      <vt:lpstr>   </vt:lpstr>
      <vt:lpstr>Прием детей в детский сад до завтрака с 7.00 до 8.30 Когда Вы привели и раздели ребёнка, необходимо завести его в группу. Воспитатель не может оставить детей в группе одних и выйти в раздевалку, чтобы встречать каждого малыша!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дни ребенок может чувствовать себя одиноким среди чужих взрослых и детей, переживать по этому поводу. И это совершенно нормально. При регулярном посещении детского сада, ребенок адаптируется быстрее и с радостью пойдёт в группу.</vt:lpstr>
      <vt:lpstr>   Для ребёнка детский сад- это новый мир! Наша с вами общая задача сделать так, чтобы ребенку было комфортно  в детском саду! Чтобы адаптация прошла легко и быстро!</vt:lpstr>
      <vt:lpstr>Сказки  для адаптации ребенка 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Ольга Павловна Донцова  старшая медицинская  сестра 573-98-00 Искровский, д. 6, к.7 588-81-58 Антонова-Овсеенко, д.15  </vt:lpstr>
      <vt:lpstr>Телефоны медицинского кабинета 1 корпус: ул. Антонова-Овсеенко 15-А; тел. 588-81-58 2 корпус: Искровский пр. 6-7;  тел. 573-98-00</vt:lpstr>
      <vt:lpstr>Ситуация, когда ребенок до сада болел редко, а как пошел, начал регулярно, знакома многим родителям. Почему так происходит? Сколько длится адаптация детей к внешней среде  и как долго формируется иммунитет? </vt:lpstr>
      <vt:lpstr>Презентация PowerPoint</vt:lpstr>
      <vt:lpstr> На основании п. 9.5 санитарно-эпидемиологических правил СП 3.1.2951-11 «Профилактика полиомиелита в постсертификационный период» дети, непривитые против полиомиелита изолируются от привитых оральной поливакциной (ОПВ) детей в течение последних 60 дней, путем перевода в другие группы, не соответствующие возрасту и возрастным показателям развития (выписка из Положения о порядке приема, перевода, отчисления воспитанников)</vt:lpstr>
      <vt:lpstr>Презентация PowerPoint</vt:lpstr>
      <vt:lpstr>Презентация PowerPoint</vt:lpstr>
      <vt:lpstr>Одежда для детского сада должна быть опрятная, удобная для движений ребёнка и для его одевания персоналом!</vt:lpstr>
      <vt:lpstr>Презентация PowerPoint</vt:lpstr>
      <vt:lpstr>Какая одежда понадобится ребенку в детском саду? </vt:lpstr>
      <vt:lpstr>Презентация PowerPoint</vt:lpstr>
      <vt:lpstr>Презентация PowerPoint</vt:lpstr>
      <vt:lpstr>Первые праздники</vt:lpstr>
      <vt:lpstr> Дни рождения и праздники. Воспитатели детского сада поздравляют именинников веселыми песнями и хороводами.  Сладости в детском саду не допускаются, поскольку могут оказывать аллергические реакции, провоцировать отравления и расстройства.</vt:lpstr>
      <vt:lpstr>Презентация PowerPoint</vt:lpstr>
      <vt:lpstr>Презентация PowerPoint</vt:lpstr>
      <vt:lpstr>   Дошкольное образование ребёнка можно сравнить  с закладкой фундамента огромного здания.  От того, насколько прочна будет основа, зависит успех всего строительства.                       Почему нужно посещать детский сад                            без пропусков.  1.Каждый пропущенный день оставляет пробел в интеллектуальном и физическом развитии вашего ребенка! При регулярном пропуске занятий ребенок приходит на него "как в первый раз". Ему сложно сосредоточится, приходится заново включаться в процесс обучения, каждый раз привыкая к преподавателю, обстановке. При условии постоянных "прогулов" процесс обучения у ребенка не систематизирован, что приводит к отставанию от группы, потере у ребенка интереса к занятиям. Группа уже ушла намного вперёд, ребенок это видит и теряет интерес к обучению. Кому хочется быть худшим? Из-за незнания материала ребёнок боится ошибиться, становится неуверенным.  </vt:lpstr>
      <vt:lpstr>Презентация PowerPoint</vt:lpstr>
      <vt:lpstr>    4. Один из немаловажных отличительных признаков воспитания в детском саду от домашнего-это режим в детском саду. В детском саду все подчинено заранее установленному распорядку. Очень важно  соблюдать режим, поскольку это приучает к основам здорового  образа жизни – своевременному питанию, сну, прогулкам на свежем воздухе. К тому же, навыки самостоятельности в жизни обязательно пригодятся.  </vt:lpstr>
      <vt:lpstr>  Ежегодно наш коллектив участвует в различных акциях </vt:lpstr>
      <vt:lpstr>Творческих конкурсах</vt:lpstr>
      <vt:lpstr>Спортивных мероприятиях: Играем в волейбол и сдаём нормативы ГТО</vt:lpstr>
      <vt:lpstr>Презентация PowerPoint</vt:lpstr>
      <vt:lpstr>Наши праздники</vt:lpstr>
      <vt:lpstr>Презентация PowerPoint</vt:lpstr>
      <vt:lpstr>Минута славы</vt:lpstr>
      <vt:lpstr>Масленица</vt:lpstr>
      <vt:lpstr>День детского сада</vt:lpstr>
      <vt:lpstr>День толерантности</vt:lpstr>
      <vt:lpstr>Нравственно-патриотическое  воспитание Ежегодно проводим мероприятия к памятным датам Великой Отечественной войны</vt:lpstr>
      <vt:lpstr>Конкур чтецов «Разукрасим мир стихами»</vt:lpstr>
      <vt:lpstr>Наши дети постоянно участвуют в различных конкурсах и занимают призовые места</vt:lpstr>
      <vt:lpstr>Презентация PowerPoint</vt:lpstr>
      <vt:lpstr>Презентация PowerPoint</vt:lpstr>
      <vt:lpstr>Презентация PowerPoint</vt:lpstr>
      <vt:lpstr>Презентация PowerPoint</vt:lpstr>
      <vt:lpstr>Субботники</vt:lpstr>
      <vt:lpstr>Ранняя профориентация</vt:lpstr>
      <vt:lpstr>Проект «Расскажи о главном» «Открывай страну»</vt:lpstr>
      <vt:lpstr>Сотрудничество со школами</vt:lpstr>
      <vt:lpstr>Группа VK ГБДОУ детский сад №1комбинированного вида  Невского района г. Санкт-Петербурга</vt:lpstr>
      <vt:lpstr>Спасибо за внимание!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Невского Детский Сад</cp:lastModifiedBy>
  <cp:revision>356</cp:revision>
  <dcterms:created xsi:type="dcterms:W3CDTF">2011-08-02T23:19:04Z</dcterms:created>
  <dcterms:modified xsi:type="dcterms:W3CDTF">2024-08-21T06:55:04Z</dcterms:modified>
</cp:coreProperties>
</file>