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0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A2EE"/>
    <a:srgbClr val="94C2F4"/>
    <a:srgbClr val="B1130F"/>
    <a:srgbClr val="7D3A3A"/>
    <a:srgbClr val="8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6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1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8DE084-6703-4E9E-AA12-77FA4603E640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01D1FE-0119-4FEC-9665-7C70A7F64E24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209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084-6703-4E9E-AA12-77FA4603E640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D1FE-0119-4FEC-9665-7C70A7F64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13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084-6703-4E9E-AA12-77FA4603E640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D1FE-0119-4FEC-9665-7C70A7F64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76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084-6703-4E9E-AA12-77FA4603E640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D1FE-0119-4FEC-9665-7C70A7F64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280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084-6703-4E9E-AA12-77FA4603E640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D1FE-0119-4FEC-9665-7C70A7F64E24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21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084-6703-4E9E-AA12-77FA4603E640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D1FE-0119-4FEC-9665-7C70A7F64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882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084-6703-4E9E-AA12-77FA4603E640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D1FE-0119-4FEC-9665-7C70A7F64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083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084-6703-4E9E-AA12-77FA4603E640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D1FE-0119-4FEC-9665-7C70A7F64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081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084-6703-4E9E-AA12-77FA4603E640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D1FE-0119-4FEC-9665-7C70A7F64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036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084-6703-4E9E-AA12-77FA4603E640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D1FE-0119-4FEC-9665-7C70A7F64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83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084-6703-4E9E-AA12-77FA4603E640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D1FE-0119-4FEC-9665-7C70A7F64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050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48DE084-6703-4E9E-AA12-77FA4603E640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A01D1FE-0119-4FEC-9665-7C70A7F64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66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microsoft.com/office/2007/relationships/hdphoto" Target="../media/hdphoto9.wdp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jpeg"/><Relationship Id="rId7" Type="http://schemas.microsoft.com/office/2007/relationships/hdphoto" Target="../media/hdphoto10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2.jpeg"/><Relationship Id="rId4" Type="http://schemas.openxmlformats.org/officeDocument/2006/relationships/image" Target="../media/image68.png"/><Relationship Id="rId9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85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microsoft.com/office/2007/relationships/hdphoto" Target="../media/hdphoto13.wdp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image" Target="../media/image14.jpe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8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6.jpeg"/><Relationship Id="rId5" Type="http://schemas.openxmlformats.org/officeDocument/2006/relationships/image" Target="../media/image21.jpeg"/><Relationship Id="rId10" Type="http://schemas.openxmlformats.org/officeDocument/2006/relationships/image" Target="../media/image25.jpeg"/><Relationship Id="rId4" Type="http://schemas.openxmlformats.org/officeDocument/2006/relationships/image" Target="../media/image20.jpeg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jpe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5205" y="1988552"/>
            <a:ext cx="11421379" cy="1744878"/>
          </a:xfrm>
        </p:spPr>
        <p:txBody>
          <a:bodyPr>
            <a:noAutofit/>
          </a:bodyPr>
          <a:lstStyle/>
          <a:p>
            <a:r>
              <a:rPr lang="ru-RU" sz="6600" u="sng" dirty="0">
                <a:ln w="19050">
                  <a:solidFill>
                    <a:schemeClr val="bg1"/>
                  </a:solidFill>
                </a:ln>
                <a:solidFill>
                  <a:srgbClr val="B113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Паспорт физкультурного уголка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005" y="3733430"/>
            <a:ext cx="11868980" cy="732331"/>
          </a:xfrm>
        </p:spPr>
        <p:txBody>
          <a:bodyPr>
            <a:no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подготовительной группы «Жемчужинка»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56744" y="5057031"/>
            <a:ext cx="60262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</a:t>
            </a:r>
          </a:p>
          <a:p>
            <a:pPr algn="r"/>
            <a:r>
              <a:rPr lang="ru-RU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Бондарева Анна Анатольевна</a:t>
            </a:r>
          </a:p>
          <a:p>
            <a:pPr algn="r"/>
            <a:r>
              <a:rPr lang="ru-RU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Муромцева Екатерина Александровна</a:t>
            </a:r>
          </a:p>
        </p:txBody>
      </p:sp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045" y="345779"/>
            <a:ext cx="3390063" cy="15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96" y="345780"/>
            <a:ext cx="2030980" cy="235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712" y="345779"/>
            <a:ext cx="3216297" cy="235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05" y="5043440"/>
            <a:ext cx="4613112" cy="18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956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6480" y="-104775"/>
            <a:ext cx="9875520" cy="1356360"/>
          </a:xfrm>
        </p:spPr>
        <p:txBody>
          <a:bodyPr>
            <a:normAutofit/>
          </a:bodyPr>
          <a:lstStyle/>
          <a:p>
            <a:r>
              <a:rPr lang="ru-RU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Массажные коврики и следы</a:t>
            </a:r>
          </a:p>
        </p:txBody>
      </p:sp>
      <p:pic>
        <p:nvPicPr>
          <p:cNvPr id="9218" name="Picture 2" descr="https://sun9-11.userapi.com/s/v1/ig2/v7GSXfUyGiQ6tSkFKJzX4L3r-uvM0AC8FV_grc119uKLYatH0lu3NI3xzrNRnVXavMe0HPVgkvefeiuHihPwVgAX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8" r="15130" b="7523"/>
          <a:stretch/>
        </p:blipFill>
        <p:spPr bwMode="auto">
          <a:xfrm rot="16200000">
            <a:off x="1600150" y="2476449"/>
            <a:ext cx="2848076" cy="524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32.userapi.com/s/v1/ig2/Lch40ymXrSMltuW-v0zsjBIam3rWd6bQkKKjvaT_hA3fLyS94YJWZ4VR76MYa-D0YJW1vocJeTV4c-lcoLQPrWhF.jpg?quality=95&amp;as=32x43,48x64,72x96,108x144,160x213,240x320,360x480,480x640,540x720,640x853,720x960,960x1280&amp;from=bu&amp;cs=960x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33813" r="24271" b="6839"/>
          <a:stretch/>
        </p:blipFill>
        <p:spPr bwMode="auto">
          <a:xfrm>
            <a:off x="5814361" y="1251585"/>
            <a:ext cx="3075979" cy="406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31.userapi.com/s/v1/ig2/Rha3iQDnHd0s1IHWKc5JuXEl6xPHPuOJpEEoCInWOGrRu-qF5BCUNQPA_lMWzi5CtPQUK4sFtPZ0CmDRKqUBuiWY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0" t="8732" r="8420" b="469"/>
          <a:stretch/>
        </p:blipFill>
        <p:spPr bwMode="auto">
          <a:xfrm>
            <a:off x="8993980" y="2462706"/>
            <a:ext cx="2883695" cy="406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1963" y="978118"/>
            <a:ext cx="5124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Ходьба по коврикам помогает развивать координацию движений, баланс и уверенность в своих действиях;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лучшают кровообращение, укрепля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ют</a:t>
            </a:r>
            <a:r>
              <a:rPr lang="ru-RU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мышцы ног;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ходьба по коврикам с различными массажными элементами помогает детям расслабиться и снять напряжение.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6" name="Picture 10" descr="Picture background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8688">
            <a:off x="8758550" y="564811"/>
            <a:ext cx="3924485" cy="90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4444">
            <a:off x="140228" y="151990"/>
            <a:ext cx="853907" cy="81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3076">
            <a:off x="5823850" y="5170331"/>
            <a:ext cx="2977845" cy="148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377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un9-85.userapi.com/s/v1/ig2/iI_dCaYARk-t1ue6vLiahA2rxDPreQt3V-hglfVJh3V2zMJMCPUo8WIBkc-03Ck2xJKSd1y4ACHHHOP9dsbfeKzS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8" t="11680" r="15369" b="9631"/>
          <a:stretch/>
        </p:blipFill>
        <p:spPr bwMode="auto">
          <a:xfrm>
            <a:off x="446483" y="380999"/>
            <a:ext cx="3926111" cy="60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9-8.userapi.com/s/v1/ig2/K749L0YINLPGz1-7GC3RXQWSfQbN2P53sXHnTInFEZDywRldapK0--oPC2dvTLpoadiFSzNw2hpkLU_WsAxM5SD5.jpg?quality=95&amp;as=32x43,48x64,72x96,108x144,160x213,240x320,360x480,480x640,540x720,640x853,720x960,960x1280&amp;from=bu&amp;cs=960x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456" y="2654299"/>
            <a:ext cx="2836069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54760" y="542925"/>
            <a:ext cx="735149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5CA2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по массажным коврикам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это простое, но эффективное занятие, которое </a:t>
            </a:r>
            <a:r>
              <a:rPr lang="ru-RU" sz="2400" b="0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приносит много пользы детям. </a:t>
            </a:r>
            <a:br>
              <a:rPr lang="ru-RU" sz="2400" b="0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Оно не только развивает физические навыки, но и создает положительное настроение во время игры.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sun9-65.userapi.com/s/v1/ig2/Dz0-gbp69ao8VPENj8lETokZ0JtybPMN9Ky-E0lgcIQzeO8cEUUTWCprM0T2PEIu_Ov3ZvAsbFSzzxUWZuKme3Q5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20" r="10649" b="2430"/>
          <a:stretch/>
        </p:blipFill>
        <p:spPr bwMode="auto">
          <a:xfrm rot="16200000">
            <a:off x="5492766" y="2141706"/>
            <a:ext cx="2371517" cy="390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7108">
            <a:off x="3477246" y="4704879"/>
            <a:ext cx="1790692" cy="179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972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50" y="0"/>
            <a:ext cx="5055870" cy="1356360"/>
          </a:xfrm>
        </p:spPr>
        <p:txBody>
          <a:bodyPr/>
          <a:lstStyle/>
          <a:p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</a:t>
            </a:r>
            <a:r>
              <a:rPr lang="ru-RU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Твистер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1266" name="Picture 2" descr="https://sun9-34.userapi.com/s/v1/if2/TR2i8VwdDZpa7ofzBt1oh5HT_1KitvD2HsODjvUI_S3jmVCXofEo4Rsh7-zIgIq1RuD4L8PXacyywTT_nRWpvCZO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2" t="5004" r="8812"/>
          <a:stretch/>
        </p:blipFill>
        <p:spPr bwMode="auto">
          <a:xfrm flipH="1" flipV="1">
            <a:off x="600075" y="326244"/>
            <a:ext cx="3895725" cy="346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31.userapi.com/s/v1/if2/ZvIt0fmICBirBpcLHHyufEOIOFjneOMzhCa2mHLoH1-cDD0Fgj_ce6eCH4-ko5UFVKIUj53PzI28jHatvWkMPnPQ.jpg?quality=95&amp;as=32x24,48x36,72x54,108x81,160x120,240x180,360x270,480x360,540x405,640x480,720x540,1080x810,1280x960&amp;from=bu&amp;cs=1280x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2" t="10141"/>
          <a:stretch/>
        </p:blipFill>
        <p:spPr bwMode="auto">
          <a:xfrm>
            <a:off x="4803123" y="1242059"/>
            <a:ext cx="6865002" cy="509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9101" y="3990975"/>
            <a:ext cx="44697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sng" dirty="0">
                <a:solidFill>
                  <a:srgbClr val="5CA2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Эта игра способствует развитию: 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произвольности (умения играть по правилам и выполнять инструкции), навыков общения и партнерства, пространственного ориентирования, общему физическому развитию, сенсомоторной координации.</a:t>
            </a:r>
            <a:endParaRPr lang="ru-RU" sz="2000" dirty="0"/>
          </a:p>
        </p:txBody>
      </p:sp>
      <p:pic>
        <p:nvPicPr>
          <p:cNvPr id="11272" name="Picture 8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843">
            <a:off x="10449915" y="103953"/>
            <a:ext cx="1774457" cy="260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719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125" y="698551"/>
            <a:ext cx="11029950" cy="1356360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>
                <a:solidFill>
                  <a:srgbClr val="B1130F"/>
                </a:solidFill>
              </a:rPr>
              <a:t>Но есть и нестандартные способы игр «</a:t>
            </a:r>
            <a:r>
              <a:rPr lang="ru-RU" sz="4000" i="1" dirty="0" err="1">
                <a:solidFill>
                  <a:srgbClr val="B1130F"/>
                </a:solidFill>
              </a:rPr>
              <a:t>Твистер</a:t>
            </a:r>
            <a:r>
              <a:rPr lang="ru-RU" sz="4000" i="1" dirty="0">
                <a:solidFill>
                  <a:srgbClr val="B1130F"/>
                </a:solidFill>
              </a:rPr>
              <a:t>»!</a:t>
            </a:r>
            <a:br>
              <a:rPr lang="ru-RU" sz="4000" i="1" dirty="0">
                <a:solidFill>
                  <a:srgbClr val="B1130F"/>
                </a:solidFill>
              </a:rPr>
            </a:br>
            <a:r>
              <a:rPr lang="ru-RU" sz="4000" b="1" u="sng" dirty="0">
                <a:solidFill>
                  <a:srgbClr val="5CA2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«Где зажегся фонарик?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5208" y="2237282"/>
            <a:ext cx="41548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</a:rPr>
              <a:t>Р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азвитие зрительно-пространственных функций, закрепление умения детей определять правую и левую руки, их положения на игровом поле, умения соотносить с цветом кругов.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60829" y="2456121"/>
            <a:ext cx="5914582" cy="378565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Ведущий фонариком светит на один из кругов. </a:t>
            </a:r>
          </a:p>
          <a:p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</a:rPr>
              <a:t>Задача р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ебенка рассказать, где зажегся фонарик (в каком ряду, каким по счету справа или слева расположен данный круг, назвать цвет). 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За правильный ответ игрок получает фишку. 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Выигрывает тот, кто наберет больше фишек.</a:t>
            </a:r>
            <a:endParaRPr lang="ru-RU" sz="2800" dirty="0"/>
          </a:p>
        </p:txBody>
      </p:sp>
      <p:pic>
        <p:nvPicPr>
          <p:cNvPr id="14338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007" y="622642"/>
            <a:ext cx="1466747" cy="139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432">
            <a:off x="10522462" y="4915338"/>
            <a:ext cx="1357364" cy="164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048" y="4885128"/>
            <a:ext cx="2567761" cy="171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411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6950" y="0"/>
            <a:ext cx="4276725" cy="1294030"/>
          </a:xfrm>
        </p:spPr>
        <p:txBody>
          <a:bodyPr/>
          <a:lstStyle/>
          <a:p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«Колечки»</a:t>
            </a:r>
          </a:p>
        </p:txBody>
      </p:sp>
      <p:pic>
        <p:nvPicPr>
          <p:cNvPr id="12290" name="Picture 2" descr="https://sun9-85.userapi.com/s/v1/if2/cGcRGWZ-xdzUnXD3wHnVnxxekjBzkrHF-I82n8WLnX5EO-XTRVl263Ee2Nk34uyiYdaeQC-4TwriT4YFDGJE7ROL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8" t="8913" r="18183"/>
          <a:stretch/>
        </p:blipFill>
        <p:spPr bwMode="auto">
          <a:xfrm>
            <a:off x="414718" y="1237622"/>
            <a:ext cx="3484490" cy="408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un9-85.userapi.com/s/v1/if2/ZaRiFT5wyyvQ9Rs5vtU8QI3oLgZe7Ejj15n7Ek6m_kezPfpYHgeVdbjE2fZaux0sfeKEwxx4CHjPSgQtGbUVCSxM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0" t="2396" r="28606" b="2348"/>
          <a:stretch/>
        </p:blipFill>
        <p:spPr bwMode="auto">
          <a:xfrm>
            <a:off x="3374335" y="2479098"/>
            <a:ext cx="3569390" cy="408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41072" y="1077971"/>
            <a:ext cx="80676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для детей «Забрось колечко» (</a:t>
            </a:r>
            <a:r>
              <a:rPr lang="ru-RU" sz="24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кольцеброс</a:t>
            </a:r>
            <a:r>
              <a:rPr lang="ru-RU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способствует развитию мелкой моторики рук, координации движений и меткости.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4" name="Picture 6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634" y="269972"/>
            <a:ext cx="2108743" cy="102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300" name="Picture 1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4182" y="5320"/>
            <a:ext cx="611341" cy="61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55" y="5023005"/>
            <a:ext cx="2097500" cy="16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Picture background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05" y="573969"/>
            <a:ext cx="504002" cy="50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Picture background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45541" y="35673"/>
            <a:ext cx="526221" cy="52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Picture background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27640" y="555681"/>
            <a:ext cx="208418" cy="20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Picture background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61007" y="548688"/>
            <a:ext cx="345714" cy="34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9-37.userapi.com/s/v1/ig2/BP79TeZZgE4pKHUmwNP0LncaM2Mni0QcTRAbEMZrVT4Wqg4o054ZBPjZY1DFlV8BNpaSzD3aiTr46mvOMyiS9uEE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1" t="14680" r="12980" b="16824"/>
          <a:stretch/>
        </p:blipFill>
        <p:spPr bwMode="auto">
          <a:xfrm rot="16200000">
            <a:off x="7503773" y="2161432"/>
            <a:ext cx="3831847" cy="44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816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21735" y="35640"/>
            <a:ext cx="9875520" cy="1356360"/>
          </a:xfrm>
        </p:spPr>
        <p:txBody>
          <a:bodyPr>
            <a:normAutofit/>
          </a:bodyPr>
          <a:lstStyle/>
          <a:p>
            <a:r>
              <a:rPr lang="ru-RU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с трубой</a:t>
            </a:r>
          </a:p>
        </p:txBody>
      </p:sp>
      <p:pic>
        <p:nvPicPr>
          <p:cNvPr id="5124" name="Picture 4" descr="https://sun9-68.userapi.com/s/v1/if2/2fhV3SH8_nRFiqx-_YokYSiquxKW1EzmPgb7ummVmX82a2w8hazZJaSod5oDs_aS8Tsnsh4l7Kz2VzJDLWTNgq4i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50" y="1197696"/>
            <a:ext cx="4484896" cy="336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81.userapi.com/s/v1/ig2/j4I9mYRkHfwFTgIfvfcrNIEZ_S1_Li2ddwdfAXljEn6GZPjdzflhYJtdzvSV7UR4zLgNNgs69OqVpu_I71VSW0hZ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216" y="609716"/>
            <a:ext cx="3244110" cy="432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69.userapi.com/s/v1/ig2/kraH_AnFxVto5Y8EP8i8hV0tWaDYb8B7O1pAbZ2QEkEKo8FDGgH_IEK9w2zDznnR8FEroa8gnMj7CzkeldnrzA2u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016" y="1947043"/>
            <a:ext cx="3343230" cy="445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3149" y="4612804"/>
            <a:ext cx="44848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координации движений у детей;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навыка перемещения «ползком», преодолевая препятствия.</a:t>
            </a:r>
          </a:p>
        </p:txBody>
      </p:sp>
      <p:pic>
        <p:nvPicPr>
          <p:cNvPr id="5132" name="Picture 1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631" y="216830"/>
            <a:ext cx="2444074" cy="174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998" y="4711486"/>
            <a:ext cx="2146514" cy="214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544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475" y="0"/>
            <a:ext cx="9875520" cy="1356360"/>
          </a:xfrm>
        </p:spPr>
        <p:txBody>
          <a:bodyPr>
            <a:normAutofit/>
          </a:bodyPr>
          <a:lstStyle/>
          <a:p>
            <a:r>
              <a:rPr lang="ru-RU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с трубой «Кто спрятался?»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546" y="1100210"/>
            <a:ext cx="9872871" cy="403860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памяти и мышления детей;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благоприятной обстановке в коллективе.</a:t>
            </a:r>
          </a:p>
        </p:txBody>
      </p:sp>
      <p:pic>
        <p:nvPicPr>
          <p:cNvPr id="6148" name="Picture 4" descr="https://sun9-47.userapi.com/s/v1/ig2/g2N114jOV43_AD4umk7lT1N4qcl2VjCQk6jFAwEv8yT3rYv22cFWdns-4aYtuqJfGdW6OX97ySRsmHhIpJzEQGmh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8" t="14208" r="11097" b="17189"/>
          <a:stretch/>
        </p:blipFill>
        <p:spPr bwMode="auto">
          <a:xfrm>
            <a:off x="533859" y="2157444"/>
            <a:ext cx="3704753" cy="436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26.userapi.com/s/v1/ig2/mlkBze0VHcADTaB01TxlmHRNcLQqzriVFqq_PPOuDBqfVOWsBQOQLhiv_h_oEyBn1Nv_WZuwvS5GReOrGWwzTciV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6" t="23756" r="11217" b="12655"/>
          <a:stretch/>
        </p:blipFill>
        <p:spPr bwMode="auto">
          <a:xfrm>
            <a:off x="4393158" y="2163659"/>
            <a:ext cx="3329113" cy="435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un9-31.userapi.com/s/v1/ig2/Vpq7Hlx2nQZ42FsugcyDHdXwf6zOAk_W0RF7fBT6p1jCmsRbobwKKimEpxvSAVk2udy_tqtFiIx_r9aUzDxPhIfZ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8" r="9451" b="11924"/>
          <a:stretch/>
        </p:blipFill>
        <p:spPr bwMode="auto">
          <a:xfrm>
            <a:off x="7876817" y="1288705"/>
            <a:ext cx="3770232" cy="385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963" y="4545972"/>
            <a:ext cx="1802449" cy="217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502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101" y="289610"/>
            <a:ext cx="9875520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Картотеки игр, гимнастик, физкультминуток, тренажеров по физической культуре</a:t>
            </a:r>
          </a:p>
        </p:txBody>
      </p:sp>
      <p:pic>
        <p:nvPicPr>
          <p:cNvPr id="13314" name="Picture 2" descr="https://sun9-82.userapi.com/s/v1/ig2/JykvmfFYDcR4IkJgoLnHZ_Rvn93mtLH0hZeT4xMeHTHQDo14D4YS7k_TTdjSxzsVObfQ0sRKGySJPYHFWc2uImDl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04121" y="996396"/>
            <a:ext cx="4543028" cy="605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un9-39.userapi.com/s/v1/if2/B419jJxEjwS5kKUrO1mtB9gCasRSgbziI-zN13sG3EZlDBlCBAzlD--uZef6xdcfktiMnHqieN-4JMWQSkMDyQ0s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1" t="27214" r="3542" b="12832"/>
          <a:stretch/>
        </p:blipFill>
        <p:spPr bwMode="auto">
          <a:xfrm>
            <a:off x="6636773" y="1991032"/>
            <a:ext cx="5110317" cy="243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197">
            <a:off x="10441374" y="1111869"/>
            <a:ext cx="1223399" cy="122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797" y="4596212"/>
            <a:ext cx="2743042" cy="181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325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9305" y="424664"/>
            <a:ext cx="9875520" cy="1356360"/>
          </a:xfrm>
        </p:spPr>
        <p:txBody>
          <a:bodyPr>
            <a:normAutofit/>
          </a:bodyPr>
          <a:lstStyle/>
          <a:p>
            <a:r>
              <a:rPr lang="ru-RU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980" y="1957909"/>
            <a:ext cx="6576270" cy="456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854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4516" y="-34604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 спортивный уголок</a:t>
            </a:r>
          </a:p>
        </p:txBody>
      </p:sp>
      <p:pic>
        <p:nvPicPr>
          <p:cNvPr id="1026" name="Picture 2" descr="https://sun9-67.userapi.com/s/v1/ig2/MY6k35lOaSbFsXYUWt4h0t5CmIUiMjYt4ZXm4OrZWyzAiAcoI86C307UbIV-Jr5cH6ogcfamzQdugSZM2Qo008Zq.jpg?quality=95&amp;as=32x43,48x64,72x96,108x144,160x213,240x320,360x480,480x640,540x720,640x853,720x960,1080x1440,1280x1707,1440x1920,1920x2560&amp;from=bu&amp;cs=1920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61" y="1053833"/>
            <a:ext cx="4149177" cy="553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68.userapi.com/s/v1/ig2/TLXIc_sRI3ow5ifz96s_mS4qgFnKRgJz7zRWIHWOxet5ySAftTxyyfKel3CqGuhZjW1188qTmhlBOSyux9BRRjFk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612" y="3819952"/>
            <a:ext cx="3837276" cy="269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66.userapi.com/s/v1/ig2/oqJepuDr8McNN3f8rJcXHEsydJxrGxX8QCutSQp-F2nperxKrUD7ajOWCrILWH6ffgKsnIp5mp7opySHIdWoWmkU.jpg?quality=95&amp;as=32x43,48x64,72x96,108x144,160x213,240x320,360x480,480x640,540x720,640x853,720x960,1080x1440,1280x1707,1440x1920,1920x2560&amp;from=bu&amp;cs=192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60" y="1602119"/>
            <a:ext cx="3326750" cy="443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1.userapi.com/s/v1/ig2/tv9QQ7XpY5EAQnxq1PYvveCwepXdyEwNYdyEFna2ohlf63usCK-7PzoemR_QYV-h70AAGQx-_7O47FeuqQePZExO.jpg?quality=95&amp;as=32x43,48x64,72x96,108x144,160x213,240x320,360x480,480x640,540x720,640x853,720x960,1080x1440,1280x1707,1440x1920,1920x2560&amp;from=bu&amp;cs=192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611" y="1204483"/>
            <a:ext cx="1876251" cy="250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40.userapi.com/s/v1/ig2/uVwiaVgEulEq49xxoKR6wyAnXQiafta2b2-jV8qJdK_VQFjyq4QVMQLvvbN43psNMKRTq42L-O8UQ-03AN5sEO8q.jpg?quality=95&amp;as=32x43,48x64,72x96,108x144,160x213,240x320,360x480,480x640,540x720,640x853,720x960,1080x1440,1280x1707,1440x1920,1920x2560&amp;from=bu&amp;cs=192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635" y="1204483"/>
            <a:ext cx="1876252" cy="250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324" y="6077741"/>
            <a:ext cx="2601421" cy="78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846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734" y="341195"/>
            <a:ext cx="11259402" cy="41352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спортивного уголка в группе:</a:t>
            </a:r>
            <a:br>
              <a:rPr lang="ru-RU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укрепление здоровья дошкольников;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улучшение физического и духовного развития детей;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двигательных навыков и умений;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совершенствование знаний детей о физкультурном инвентаре и оборудовании, видах спорта, выдающихся спортсменах своей страны.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30278" y="4586683"/>
            <a:ext cx="8678857" cy="1707792"/>
          </a:xfr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Наряду с фабричным спортивным оборудованием и инвентарем в нашем уголке находится и </a:t>
            </a:r>
            <a:r>
              <a:rPr lang="ru-RU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нестандартное оборудование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изготовленное родителями и воспитателями.</a:t>
            </a:r>
          </a:p>
          <a:p>
            <a:pPr marL="4572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Нестандартный инвентарь, сделанный своими руками – это всегда дополнительный стимул физкультурно-оздоровительной работы, стоит только проявить немного фантазии. </a:t>
            </a: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440" y1="20857" x2="13346" y2="84571"/>
                        <a14:foregroundMark x1="9551" y1="21429" x2="1771" y2="21143"/>
                        <a14:foregroundMark x1="6135" y1="46000" x2="8855" y2="73000"/>
                        <a14:foregroundMark x1="8982" y1="72714" x2="5629" y2="88286"/>
                        <a14:foregroundMark x1="949" y1="92857" x2="7527" y2="87143"/>
                        <a14:foregroundMark x1="10373" y1="30429" x2="33966" y2="20000"/>
                        <a14:foregroundMark x1="22707" y1="31429" x2="26376" y2="82429"/>
                        <a14:foregroundMark x1="30361" y1="33714" x2="43390" y2="80571"/>
                        <a14:foregroundMark x1="13978" y1="50286" x2="13978" y2="50286"/>
                        <a14:foregroundMark x1="15876" y1="41286" x2="15876" y2="41286"/>
                        <a14:foregroundMark x1="24731" y1="38286" x2="24731" y2="38286"/>
                        <a14:foregroundMark x1="24099" y1="37714" x2="24099" y2="37714"/>
                        <a14:foregroundMark x1="32511" y1="58714" x2="31879" y2="69286"/>
                        <a14:foregroundMark x1="14295" y1="87571" x2="14295" y2="87571"/>
                        <a14:foregroundMark x1="7590" y1="90143" x2="7590" y2="90143"/>
                        <a14:foregroundMark x1="29285" y1="83000" x2="29285" y2="83000"/>
                        <a14:foregroundMark x1="24731" y1="86571" x2="24731" y2="86571"/>
                        <a14:foregroundMark x1="23466" y1="86000" x2="23466" y2="86000"/>
                        <a14:foregroundMark x1="29032" y1="87286" x2="29032" y2="87286"/>
                        <a14:foregroundMark x1="31309" y1="86857" x2="35231" y2="57571"/>
                        <a14:foregroundMark x1="45604" y1="87000" x2="42125" y2="82429"/>
                        <a14:foregroundMark x1="36180" y1="42857" x2="62935" y2="49286"/>
                        <a14:foregroundMark x1="16698" y1="40429" x2="16951" y2="52714"/>
                        <a14:foregroundMark x1="46300" y1="87714" x2="46300" y2="87714"/>
                        <a14:foregroundMark x1="43517" y1="87857" x2="43517" y2="87857"/>
                        <a14:foregroundMark x1="64453" y1="30000" x2="64453" y2="30000"/>
                        <a14:foregroundMark x1="73877" y1="21857" x2="95003" y2="32143"/>
                        <a14:foregroundMark x1="92220" y1="24429" x2="95130" y2="20000"/>
                        <a14:foregroundMark x1="89247" y1="34857" x2="85326" y2="84857"/>
                        <a14:foregroundMark x1="79696" y1="67571" x2="76913" y2="83429"/>
                        <a14:foregroundMark x1="74889" y1="88429" x2="74889" y2="88429"/>
                        <a14:foregroundMark x1="78368" y1="89857" x2="78368" y2="89857"/>
                        <a14:foregroundMark x1="80329" y1="90571" x2="80329" y2="90571"/>
                        <a14:foregroundMark x1="86148" y1="90143" x2="86148" y2="90143"/>
                        <a14:foregroundMark x1="86148" y1="90143" x2="86148" y2="90143"/>
                        <a14:foregroundMark x1="91145" y1="89000" x2="91145" y2="8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801" y="341195"/>
            <a:ext cx="3783334" cy="167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129" y="4247862"/>
            <a:ext cx="3030279" cy="303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758053D0-AB58-893F-A797-C96992C6E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440" y1="20857" x2="13346" y2="84571"/>
                        <a14:foregroundMark x1="9551" y1="21429" x2="1771" y2="21143"/>
                        <a14:foregroundMark x1="6135" y1="46000" x2="8855" y2="73000"/>
                        <a14:foregroundMark x1="8982" y1="72714" x2="5629" y2="88286"/>
                        <a14:foregroundMark x1="949" y1="92857" x2="7527" y2="87143"/>
                        <a14:foregroundMark x1="10373" y1="30429" x2="33966" y2="20000"/>
                        <a14:foregroundMark x1="22707" y1="31429" x2="26376" y2="82429"/>
                        <a14:foregroundMark x1="30361" y1="33714" x2="43390" y2="80571"/>
                        <a14:foregroundMark x1="13978" y1="50286" x2="13978" y2="50286"/>
                        <a14:foregroundMark x1="15876" y1="41286" x2="15876" y2="41286"/>
                        <a14:foregroundMark x1="24731" y1="38286" x2="24731" y2="38286"/>
                        <a14:foregroundMark x1="24099" y1="37714" x2="24099" y2="37714"/>
                        <a14:foregroundMark x1="32511" y1="58714" x2="31879" y2="69286"/>
                        <a14:foregroundMark x1="14295" y1="87571" x2="14295" y2="87571"/>
                        <a14:foregroundMark x1="7590" y1="90143" x2="7590" y2="90143"/>
                        <a14:foregroundMark x1="29285" y1="83000" x2="29285" y2="83000"/>
                        <a14:foregroundMark x1="24731" y1="86571" x2="24731" y2="86571"/>
                        <a14:foregroundMark x1="23466" y1="86000" x2="23466" y2="86000"/>
                        <a14:foregroundMark x1="29032" y1="87286" x2="29032" y2="87286"/>
                        <a14:foregroundMark x1="31309" y1="86857" x2="35231" y2="57571"/>
                        <a14:foregroundMark x1="45604" y1="87000" x2="42125" y2="82429"/>
                        <a14:foregroundMark x1="36180" y1="42857" x2="62935" y2="49286"/>
                        <a14:foregroundMark x1="16698" y1="40429" x2="16951" y2="52714"/>
                        <a14:foregroundMark x1="46300" y1="87714" x2="46300" y2="87714"/>
                        <a14:foregroundMark x1="43517" y1="87857" x2="43517" y2="87857"/>
                        <a14:foregroundMark x1="64453" y1="30000" x2="64453" y2="30000"/>
                        <a14:foregroundMark x1="73877" y1="21857" x2="95003" y2="32143"/>
                        <a14:foregroundMark x1="92220" y1="24429" x2="95130" y2="20000"/>
                        <a14:foregroundMark x1="89247" y1="34857" x2="85326" y2="84857"/>
                        <a14:foregroundMark x1="79696" y1="67571" x2="76913" y2="83429"/>
                        <a14:foregroundMark x1="74889" y1="88429" x2="74889" y2="88429"/>
                        <a14:foregroundMark x1="78368" y1="89857" x2="78368" y2="89857"/>
                        <a14:foregroundMark x1="80329" y1="90571" x2="80329" y2="90571"/>
                        <a14:foregroundMark x1="86148" y1="90143" x2="86148" y2="90143"/>
                        <a14:foregroundMark x1="86148" y1="90143" x2="86148" y2="90143"/>
                        <a14:foregroundMark x1="91145" y1="89000" x2="91145" y2="8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932" y="341195"/>
            <a:ext cx="3783334" cy="167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854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87" y="385650"/>
            <a:ext cx="3870788" cy="5770652"/>
          </a:xfrm>
        </p:spPr>
        <p:txBody>
          <a:bodyPr>
            <a:normAutofit/>
          </a:bodyPr>
          <a:lstStyle/>
          <a:p>
            <a:r>
              <a:rPr lang="ru-RU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</a:t>
            </a:r>
            <a:r>
              <a:rPr lang="ru-RU" sz="36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Аэробол</a:t>
            </a:r>
            <a:r>
              <a:rPr lang="ru-RU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Используется как дыхательный тренажер;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способствует развитию речевого дыхания;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благотворно влияет на работу нервной системы;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укрепляет дыхательную систему организма.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sun9-83.userapi.com/s/v1/if2/Wts8y9R95JdG-UXTgJS7Bny_reKaLx-hlU0aXvQPdJedPwmqJ1tU5RRY8Z15itNZje7F6ISDA3GQkYLCljmqOKBA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9" t="2098" b="4969"/>
          <a:stretch/>
        </p:blipFill>
        <p:spPr bwMode="auto">
          <a:xfrm rot="10800000">
            <a:off x="7692251" y="385650"/>
            <a:ext cx="4156946" cy="315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6.userapi.com/s/v1/ig2/gXoaUjnKiDoHEDg8aoaTEkuSJNHowva7eTTK0hvjpbYvagtqulfSlELHxw7co8KQCPuV6BqEQYWRtKEqTrcmDNh7.jpg?quality=95&amp;as=32x43,48x64,72x96,108x144,160x213,240x320,360x480,480x640,540x720,640x853,720x960,1080x1440,1280x1707,1440x1920,1920x2560&amp;from=bu&amp;cs=1280x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7" t="14183" r="17353" b="6953"/>
          <a:stretch/>
        </p:blipFill>
        <p:spPr bwMode="auto">
          <a:xfrm>
            <a:off x="4357237" y="1170867"/>
            <a:ext cx="2640458" cy="384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37.userapi.com/s/v1/ig2/ByKvNqaQPGWZLPYDNH2yf8zf07cqtQ0n25wfhRtTy6apPCzjrrQ9XJ3glKqu17LIcFq1wRO3IkDx10EnovYqZzpG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" t="10060" r="19876" b="6617"/>
          <a:stretch/>
        </p:blipFill>
        <p:spPr bwMode="auto">
          <a:xfrm>
            <a:off x="6562094" y="2928135"/>
            <a:ext cx="2499846" cy="363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9250" y1="11375" x2="41000" y2="9625"/>
                        <a14:foregroundMark x1="26125" y1="10625" x2="42125" y2="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852" y="4915661"/>
            <a:ext cx="1882148" cy="188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17" b="100000" l="326" r="99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660" y="5788749"/>
            <a:ext cx="1069251" cy="106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icture backgrou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345" y="5355268"/>
            <a:ext cx="4710247" cy="141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469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3730" y="-129847"/>
            <a:ext cx="7993806" cy="1356360"/>
          </a:xfrm>
        </p:spPr>
        <p:txBody>
          <a:bodyPr>
            <a:normAutofit/>
          </a:bodyPr>
          <a:lstStyle/>
          <a:p>
            <a:r>
              <a:rPr lang="ru-RU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мячи разных размеров</a:t>
            </a:r>
          </a:p>
        </p:txBody>
      </p:sp>
      <p:pic>
        <p:nvPicPr>
          <p:cNvPr id="4098" name="Picture 2" descr="https://sun9-79.userapi.com/s/v1/ig2/GIv-h4-7B-6Vzyy_1KB_iOYKMTcp3zY1-gdjUNrdVBu9wHXdrbiaZVo9IP6ghN8Ada-0XeIBgoHB1oXh12ouHc3I.jpg?quality=95&amp;as=32x43,48x64,72x96,108x144,160x213,240x320,360x480,480x640,540x720,640x853,720x960,1080x1440,1280x1707,1440x1920,1920x2560&amp;from=bu&amp;cs=1280x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9" t="24125" r="10739" b="25759"/>
          <a:stretch/>
        </p:blipFill>
        <p:spPr bwMode="auto">
          <a:xfrm rot="16200000">
            <a:off x="10071590" y="514069"/>
            <a:ext cx="1843515" cy="16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58.userapi.com/s/v1/if2/ZGp6nOI75MhvOyDnhh9pzDMdLhw-ForF_wfUhMwNrzfcDsdBk8goAOyRYCnXGwWn5VA7Zv6VF0VzpJ0XmkFd86Tm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 r="17651"/>
          <a:stretch/>
        </p:blipFill>
        <p:spPr bwMode="auto">
          <a:xfrm>
            <a:off x="241703" y="2328094"/>
            <a:ext cx="3376108" cy="414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79.userapi.com/s/v1/if2/gHJ7FaJZMzvzQYxPVMAB7qGI1tc4ltrgSwxXuyJ1VtLyicJr3-hF8ZgseXOsrZ_R_UPSAAo1-1J29aMWsgxA16bT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725" y="3927974"/>
            <a:ext cx="3451623" cy="258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25.userapi.com/s/v1/ig2/S_bQZ3Kb_mXlGmOY-7V4Xeplbtgvqqkyftqy3jrC9uw9wSiKwl43kgX3Mw2WkfS_9UddVYNT_y4GMy953h-QOKfL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0" r="6853" b="14363"/>
          <a:stretch/>
        </p:blipFill>
        <p:spPr bwMode="auto">
          <a:xfrm>
            <a:off x="3705387" y="2328093"/>
            <a:ext cx="1832383" cy="252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un9-36.userapi.com/s/v1/ig2/rODFkCgZc0goQm33O2aNR4BaycNMRPXmQpXU8Vtz9or5-R4YW9UW44oYTPcSk2dH4m_7v6JyhfXwT0psK8_RYe9H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9" r="364" b="14535"/>
          <a:stretch/>
        </p:blipFill>
        <p:spPr bwMode="auto">
          <a:xfrm>
            <a:off x="5082375" y="3927974"/>
            <a:ext cx="1873229" cy="26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4802" y="795194"/>
            <a:ext cx="92988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Спортивные игры с мячом;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Игровые упражнения для развития координации движений, ловкости рук, мелкой моторики.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Такие игры развивают такие качества, как сила, выносливость, ловкость и быстрота движений. </a:t>
            </a:r>
          </a:p>
        </p:txBody>
      </p:sp>
      <p:pic>
        <p:nvPicPr>
          <p:cNvPr id="4110" name="Picture 14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61" b="97450" l="5299" r="97690">
                        <a14:foregroundMark x1="30027" y1="23947" x2="33696" y2="26940"/>
                        <a14:foregroundMark x1="81386" y1="26053" x2="92391" y2="23171"/>
                        <a14:foregroundMark x1="80027" y1="18847" x2="90761" y2="17738"/>
                        <a14:foregroundMark x1="93750" y1="20732" x2="93750" y2="20732"/>
                        <a14:foregroundMark x1="91440" y1="19180" x2="91440" y2="19180"/>
                        <a14:foregroundMark x1="77174" y1="22395" x2="77174" y2="22395"/>
                        <a14:foregroundMark x1="80707" y1="20510" x2="75136" y2="24501"/>
                        <a14:foregroundMark x1="77582" y1="27827" x2="85326" y2="32040"/>
                        <a14:foregroundMark x1="77989" y1="29268" x2="77989" y2="29268"/>
                        <a14:foregroundMark x1="77446" y1="30377" x2="77446" y2="30377"/>
                        <a14:foregroundMark x1="94429" y1="26386" x2="94429" y2="26386"/>
                        <a14:foregroundMark x1="84783" y1="29490" x2="84783" y2="29490"/>
                        <a14:foregroundMark x1="78668" y1="18736" x2="78668" y2="18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387" y="5116545"/>
            <a:ext cx="1268848" cy="155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716" y="34228"/>
            <a:ext cx="1380446" cy="7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Picture backgrou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8809">
            <a:off x="8664140" y="406599"/>
            <a:ext cx="1390981" cy="139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28.userapi.com/s/v1/if2/wkaLtZSOWGAlEzwoDRJq9jZRZmIQOmOjOAbyXw71n2V9j_TU6aG0vC2tKSUUI5HnqeNLduBsBnP8ynyQLWhI6IHA.jpg?quality=95&amp;as=32x24,48x36,72x54,108x81,160x120,240x180,360x270,480x360,540x405,640x480,720x540,1080x810,1280x960,1440x1080,2560x1920&amp;from=bu&amp;u=80U3byTbFScpmhents0Os8k1u4RMSkKZXrpYVcxITm8&amp;cs=1280x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0" b="23185"/>
          <a:stretch/>
        </p:blipFill>
        <p:spPr bwMode="auto">
          <a:xfrm>
            <a:off x="6269038" y="2178379"/>
            <a:ext cx="3836987" cy="163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Picture background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8335">
            <a:off x="11165183" y="2328093"/>
            <a:ext cx="670651" cy="67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Picture backgroun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4117">
            <a:off x="10398628" y="2523654"/>
            <a:ext cx="473951" cy="47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Picture backgroun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15284">
            <a:off x="10632315" y="3097278"/>
            <a:ext cx="722062" cy="72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39" y="2052006"/>
            <a:ext cx="1095946" cy="61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040" y="5644599"/>
            <a:ext cx="2048830" cy="115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955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744" y="0"/>
            <a:ext cx="9875520" cy="1356360"/>
          </a:xfrm>
        </p:spPr>
        <p:txBody>
          <a:bodyPr>
            <a:normAutofit/>
          </a:bodyPr>
          <a:lstStyle/>
          <a:p>
            <a:r>
              <a:rPr lang="ru-RU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«Раз, два, три – крути!»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8039" y="4783497"/>
            <a:ext cx="5812603" cy="1668674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способствует развитию мелкой моторики рук;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Улучшает координацию движений ребенка;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соревновательный интерес.</a:t>
            </a:r>
          </a:p>
        </p:txBody>
      </p:sp>
      <p:pic>
        <p:nvPicPr>
          <p:cNvPr id="4" name="Picture 4" descr="https://sun9-6.userapi.com/s/v1/ig2/wEOcVH9fImBgZTdFZnVkJSkQocc74q2zpKZCY23P4WHJXGSv3OFRdNgDb3VrhuJU3vNU8WO00bgsH4_l5o4tOIoI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4" t="3012" r="12049" b="9898"/>
          <a:stretch/>
        </p:blipFill>
        <p:spPr bwMode="auto">
          <a:xfrm rot="16200000">
            <a:off x="1690028" y="429012"/>
            <a:ext cx="3267185" cy="471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sun9-10.userapi.com/s/v1/if2/3w7GOc9twlNcW5vNXGUb_2vb_eMz4WaVC-WoPwkqRdtkxzB-KLcS0NefhFxINLvYpJ4YpEmIpF8O72xLklHxJvPI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1" r="14684" b="3822"/>
          <a:stretch/>
        </p:blipFill>
        <p:spPr bwMode="auto">
          <a:xfrm>
            <a:off x="6505849" y="1150700"/>
            <a:ext cx="4988383" cy="530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495" y="122944"/>
            <a:ext cx="1517432" cy="174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548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889" y="167812"/>
            <a:ext cx="11679149" cy="1356360"/>
          </a:xfrm>
        </p:spPr>
        <p:txBody>
          <a:bodyPr>
            <a:normAutofit/>
          </a:bodyPr>
          <a:lstStyle/>
          <a:p>
            <a:r>
              <a:rPr lang="ru-RU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с лентами («Кто первый», «Рука в руке», «Смена мест»)</a:t>
            </a:r>
          </a:p>
        </p:txBody>
      </p:sp>
      <p:pic>
        <p:nvPicPr>
          <p:cNvPr id="6146" name="Picture 2" descr="https://sun9-83.userapi.com/s/v1/if2/-O1mWAZNyl9EiCBrzCpbQ56QmmfVY71Zzzu1EszsTiBXERsOa25XKEBrTHcprATEs56lzw3_saGSaaQRWpGjC5t8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" r="5344"/>
          <a:stretch/>
        </p:blipFill>
        <p:spPr bwMode="auto">
          <a:xfrm>
            <a:off x="3728151" y="1524171"/>
            <a:ext cx="3915822" cy="335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15.userapi.com/s/v1/if2/wzKnfvR6e4GCo6cM0FM5LtVJ0_HnTEvpK4V_JR06xU3S3kshK-W7aeK3CwaEUEhrDdWHYTimcByBrQ0t3fyj6JXq.jpg?quality=95&amp;as=32x24,48x36,72x54,108x81,160x120,240x180,360x270,480x360,540x405,640x480,720x540,1080x810,1280x960,1440x1080,1920x1440&amp;from=bu&amp;cs=1280x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9" t="1" r="11594" b="-1251"/>
          <a:stretch/>
        </p:blipFill>
        <p:spPr bwMode="auto">
          <a:xfrm>
            <a:off x="7643973" y="2486345"/>
            <a:ext cx="4202132" cy="408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1889" y="1705510"/>
            <a:ext cx="35317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лентами позволяют развить у детей умение действовать по сигналу, используя ленты определенного цвета, выполняя действия ведущего.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ленты помогаю развить у детей чувство такта при танцевальных играх под музыку.</a:t>
            </a:r>
          </a:p>
        </p:txBody>
      </p:sp>
      <p:pic>
        <p:nvPicPr>
          <p:cNvPr id="6150" name="Picture 6" descr="https://sun9-86.userapi.com/s/v1/ig2/sf86jlJCLZfqVH5reQnLRh-JK-TN0lHec7K66FHGoUXbNUNsdJfwuVLHB47e6U44Ocs942osEH_ECF0e9jmv2nhc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7368" b="9076"/>
          <a:stretch/>
        </p:blipFill>
        <p:spPr bwMode="auto">
          <a:xfrm rot="16200000">
            <a:off x="4842478" y="4841185"/>
            <a:ext cx="1606105" cy="189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ердце 4"/>
          <p:cNvSpPr/>
          <p:nvPr/>
        </p:nvSpPr>
        <p:spPr>
          <a:xfrm>
            <a:off x="5449516" y="5453752"/>
            <a:ext cx="392028" cy="348008"/>
          </a:xfrm>
          <a:prstGeom prst="heart">
            <a:avLst/>
          </a:prstGeom>
          <a:solidFill>
            <a:srgbClr val="C0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2" name="Picture 8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221" y="815713"/>
            <a:ext cx="2372791" cy="177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517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252" y="628650"/>
            <a:ext cx="7895629" cy="1356360"/>
          </a:xfrm>
        </p:spPr>
        <p:txBody>
          <a:bodyPr>
            <a:normAutofit fontScale="90000"/>
          </a:bodyPr>
          <a:lstStyle/>
          <a:p>
            <a:r>
              <a:rPr lang="ru-RU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Д/и карточки «Спортивное лото», «Подбери мяч», «Собери спортивный инвентарь», «Повтори за человечком» и т.д.</a:t>
            </a:r>
          </a:p>
        </p:txBody>
      </p:sp>
      <p:pic>
        <p:nvPicPr>
          <p:cNvPr id="7170" name="Picture 2" descr="https://sun9-3.userapi.com/s/v1/ig2/uZmkrfndFeIvX0uXCgST5B6nKaVrfRvcwcUtzkuHAE1xl0HL4tOXLP_5z5pDlHZxAend1ChzHS9NVcgnLZ6MnBk7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r="7075" b="3727"/>
          <a:stretch/>
        </p:blipFill>
        <p:spPr bwMode="auto">
          <a:xfrm rot="16200000">
            <a:off x="9145558" y="3843059"/>
            <a:ext cx="2094036" cy="334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60.userapi.com/s/v1/ig2/0rfkWubgfG54vEmRhR_Rigqo5yo-pYAkTNJDoK8dwYHF--WGxdMC1eF12jDx_kEDQgHwqrCBH9LwF5hsu51cbije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r="11805"/>
          <a:stretch/>
        </p:blipFill>
        <p:spPr bwMode="auto">
          <a:xfrm rot="16200000">
            <a:off x="9161393" y="-275247"/>
            <a:ext cx="2062365" cy="334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32.userapi.com/s/v1/ig2/ROZyA_1_Ia61KfgO5tDL_MZHIfgCdSQvnksuq9wRmJWwBq81lXUFbALlIknFc0FriqVEv07p8DF_RV_AklUyDxl3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9" t="1566" r="4126" b="14739"/>
          <a:stretch/>
        </p:blipFill>
        <p:spPr bwMode="auto">
          <a:xfrm rot="16200000">
            <a:off x="9217654" y="1775398"/>
            <a:ext cx="1949848" cy="334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un9-12.userapi.com/s/v1/if2/tZni-XAHfrYp7H1NYRFAKDZCT9s_0vLJ3hfkB9v1fI0Sr0qUeLijSHMqTWPIWghWBdUB96iGDbfIhJn5XzaE6B0T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42" y="3446579"/>
            <a:ext cx="3434953" cy="293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sun9-29.userapi.com/s/v1/ig2/8SHJju6Kp1OkanY7nru-cdFtrCpmCTZSnrwaBioX_RT7okOMB9QQBI47oPQfE4g27PX7T2amLJn9uXMRWlPSvplM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167" y="3446579"/>
            <a:ext cx="2199881" cy="293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sun9-66.userapi.com/s/v1/ig2/t0eq1TICjVsmGv8ufS4ermdwHjKsxWbvd0MCkCY-WVObw7X2gFB_90l_YxPI5tqT-QrS9L96AIeK1wo8RMyHEWhM.jpg?quality=95&amp;as=32x43,48x64,72x96,108x144,160x213,240x320,360x480,480x640,540x720,640x853,720x960,1080x1440,1280x1707,1440x1920,1920x2560&amp;from=bu&amp;cs=1280x0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3" y="3446580"/>
            <a:ext cx="2199880" cy="293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596" y="2382097"/>
            <a:ext cx="7932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 игры способствуют расширению кругозора и знаний детей о спорте, развивают сообразительность и активизируют мышление.</a:t>
            </a:r>
          </a:p>
        </p:txBody>
      </p:sp>
    </p:spTree>
    <p:extLst>
      <p:ext uri="{BB962C8B-B14F-4D97-AF65-F5344CB8AC3E}">
        <p14:creationId xmlns:p14="http://schemas.microsoft.com/office/powerpoint/2010/main" val="422710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325" y="0"/>
            <a:ext cx="9875520" cy="1356360"/>
          </a:xfrm>
        </p:spPr>
        <p:txBody>
          <a:bodyPr>
            <a:normAutofit/>
          </a:bodyPr>
          <a:lstStyle/>
          <a:p>
            <a:r>
              <a:rPr lang="ru-RU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«Рыбалка»</a:t>
            </a:r>
          </a:p>
        </p:txBody>
      </p:sp>
      <p:pic>
        <p:nvPicPr>
          <p:cNvPr id="8194" name="Picture 2" descr="https://sun9-84.userapi.com/s/v1/if2/v-PgKzcjKzAYrdTPKy248fOJ73bVJPZAU-ye6aiGF5341PjGpGVfguwTTW5elrzR2l5gS58nH96sOuoYoefnvpYq.jpg?quality=95&amp;as=32x24,48x36,72x54,108x81,160x120,240x180,360x270,480x360,540x405,640x480,720x540,1080x810,1280x960&amp;from=bu&amp;cs=1280x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5" r="10418"/>
          <a:stretch/>
        </p:blipFill>
        <p:spPr bwMode="auto">
          <a:xfrm>
            <a:off x="4913314" y="3444189"/>
            <a:ext cx="3536154" cy="311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12.userapi.com/s/v1/ig2/eOYq0K1dVgDNasZV5zv4g1wC83KE5nOGNExJxzqooOysFrs1HoYmyzdoj_MjYU8E50mk96uXim1W9ZDQmpzA9fK2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5" b="19778"/>
          <a:stretch/>
        </p:blipFill>
        <p:spPr bwMode="auto">
          <a:xfrm>
            <a:off x="504689" y="1149922"/>
            <a:ext cx="3842545" cy="311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70.userapi.com/s/v1/ig2/4124iTaS3JojMyeAJbxB-4-VIRSPdOQ85WtN4EM7b59Au-1VwbEKY7akLE3fG4FmWZfR8PMmPpXjD2QlKuxBAdxN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6" b="9957"/>
          <a:stretch/>
        </p:blipFill>
        <p:spPr bwMode="auto">
          <a:xfrm>
            <a:off x="8578853" y="3488982"/>
            <a:ext cx="324958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un9-16.userapi.com/s/v1/ig2/QY5v_a-U1rkSQykOFc-Vqr2rNmp5xccX69kxYT5zQRFuNYuV-QDP9VAmr5mQzXXcchVCYzkCrzmxm9_cdODfuk3j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132"/>
          <a:stretch/>
        </p:blipFill>
        <p:spPr bwMode="auto">
          <a:xfrm rot="16200000">
            <a:off x="7040989" y="-307129"/>
            <a:ext cx="3009901" cy="441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0848" y="4260065"/>
            <a:ext cx="43092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позволяет формировать умение выполнять действия быстро и четко. А также способствует развитию у детей хорошей ориентации в пространстве.</a:t>
            </a:r>
          </a:p>
        </p:txBody>
      </p:sp>
      <p:pic>
        <p:nvPicPr>
          <p:cNvPr id="8202" name="Picture 10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6995">
            <a:off x="3528107" y="5568194"/>
            <a:ext cx="1254321" cy="111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23" b="100000" l="2441" r="96973">
                        <a14:foregroundMark x1="81348" y1="26465" x2="81348" y2="26465"/>
                        <a14:foregroundMark x1="84180" y1="24023" x2="84180" y2="24023"/>
                        <a14:foregroundMark x1="87988" y1="27246" x2="87988" y2="27246"/>
                        <a14:foregroundMark x1="83398" y1="21777" x2="83398" y2="21777"/>
                        <a14:foregroundMark x1="88379" y1="25391" x2="88379" y2="25391"/>
                        <a14:foregroundMark x1="80469" y1="22754" x2="80469" y2="22754"/>
                        <a14:foregroundMark x1="81543" y1="18066" x2="81543" y2="18066"/>
                        <a14:foregroundMark x1="82520" y1="14160" x2="82520" y2="14160"/>
                        <a14:foregroundMark x1="62988" y1="39355" x2="62988" y2="39355"/>
                        <a14:foregroundMark x1="67090" y1="10742" x2="67090" y2="10742"/>
                        <a14:foregroundMark x1="68750" y1="8203" x2="68750" y2="8203"/>
                        <a14:foregroundMark x1="70605" y1="5566" x2="70605" y2="5566"/>
                        <a14:foregroundMark x1="71484" y1="4004" x2="71484" y2="4004"/>
                        <a14:foregroundMark x1="67871" y1="11230" x2="67871" y2="11230"/>
                        <a14:foregroundMark x1="61719" y1="21582" x2="61719" y2="21582"/>
                        <a14:foregroundMark x1="64355" y1="37402" x2="64355" y2="37402"/>
                        <a14:foregroundMark x1="67676" y1="34180" x2="63379" y2="38379"/>
                        <a14:foregroundMark x1="44434" y1="34961" x2="44434" y2="34961"/>
                        <a14:foregroundMark x1="42383" y1="31641" x2="42383" y2="31641"/>
                        <a14:foregroundMark x1="26172" y1="33887" x2="26172" y2="33887"/>
                        <a14:foregroundMark x1="29297" y1="37891" x2="29297" y2="37891"/>
                        <a14:foregroundMark x1="34180" y1="36621" x2="34180" y2="36621"/>
                        <a14:foregroundMark x1="34766" y1="18164" x2="34766" y2="18164"/>
                        <a14:foregroundMark x1="35938" y1="20898" x2="30078" y2="8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208" y="2180770"/>
            <a:ext cx="1308212" cy="130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Picture backgroun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573" y="1356360"/>
            <a:ext cx="1959574" cy="195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103735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366</TotalTime>
  <Words>614</Words>
  <Application>Microsoft Office PowerPoint</Application>
  <PresentationFormat>Широкоэкранный</PresentationFormat>
  <Paragraphs>47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Corbel</vt:lpstr>
      <vt:lpstr>Times New Roman</vt:lpstr>
      <vt:lpstr>Wingdings</vt:lpstr>
      <vt:lpstr>Базис</vt:lpstr>
      <vt:lpstr>Паспорт физкультурного уголка </vt:lpstr>
      <vt:lpstr>Наш спортивный уголок</vt:lpstr>
      <vt:lpstr>  Задачи спортивного уголка в группе:  - укрепление здоровья дошкольников; - улучшение физического и духовного развития детей; - формирование двигательных навыков и умений; - совершенствование знаний детей о физкультурном инвентаре и оборудовании, видах спорта, выдающихся спортсменах своей страны.</vt:lpstr>
      <vt:lpstr>Игра «Аэробол»  - Используется как дыхательный тренажер; - способствует развитию речевого дыхания; - благотворно влияет на работу нервной системы; - укрепляет дыхательную систему организма. </vt:lpstr>
      <vt:lpstr>Спортивные мячи разных размеров</vt:lpstr>
      <vt:lpstr>Игра «Раз, два, три – крути!»</vt:lpstr>
      <vt:lpstr>Подвижные игры с лентами («Кто первый», «Рука в руке», «Смена мест»)</vt:lpstr>
      <vt:lpstr>Д/и карточки «Спортивное лото», «Подбери мяч», «Собери спортивный инвентарь», «Повтори за человечком» и т.д.</vt:lpstr>
      <vt:lpstr>Игра «Рыбалка»</vt:lpstr>
      <vt:lpstr>Массажные коврики и следы</vt:lpstr>
      <vt:lpstr>Презентация PowerPoint</vt:lpstr>
      <vt:lpstr>Игра «Твистер»</vt:lpstr>
      <vt:lpstr>Но есть и нестандартные способы игр «Твистер»! Игра «Где зажегся фонарик?</vt:lpstr>
      <vt:lpstr>Игра «Колечки»</vt:lpstr>
      <vt:lpstr>Игры с трубой</vt:lpstr>
      <vt:lpstr>Игры с трубой «Кто спрятался?»</vt:lpstr>
      <vt:lpstr>Картотеки игр, гимнастик, физкультминуток, тренажеров по физической культуре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Паспорт физкультурного уголка</dc:title>
  <dc:creator>79310</dc:creator>
  <cp:lastModifiedBy>Невского Детский Сад</cp:lastModifiedBy>
  <cp:revision>25</cp:revision>
  <dcterms:created xsi:type="dcterms:W3CDTF">2025-11-08T09:54:45Z</dcterms:created>
  <dcterms:modified xsi:type="dcterms:W3CDTF">2025-11-18T11:42:19Z</dcterms:modified>
</cp:coreProperties>
</file>